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81" r:id="rId23"/>
    <p:sldId id="282" r:id="rId24"/>
    <p:sldId id="283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64" autoAdjust="0"/>
  </p:normalViewPr>
  <p:slideViewPr>
    <p:cSldViewPr>
      <p:cViewPr varScale="1">
        <p:scale>
          <a:sx n="93" d="100"/>
          <a:sy n="93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6"/>
                <c:pt idx="0">
                  <c:v>495</c:v>
                </c:pt>
                <c:pt idx="1">
                  <c:v>4000</c:v>
                </c:pt>
                <c:pt idx="2">
                  <c:v>120</c:v>
                </c:pt>
                <c:pt idx="3">
                  <c:v>460.8</c:v>
                </c:pt>
                <c:pt idx="4">
                  <c:v>4.2</c:v>
                </c:pt>
                <c:pt idx="5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4-4AC7-8ED2-1F4603BE6C6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335061711065658"/>
          <c:y val="0.16831465088104405"/>
          <c:w val="0.32125822540641685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безвозмездных поступлений на 2024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2"/>
                <c:pt idx="0">
                  <c:v>Дотация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3"/>
                <c:pt idx="0">
                  <c:v>3442.3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5-4378-AACC-7A634E7EC5E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08489647296451"/>
          <c:y val="0.1698029448748119"/>
          <c:w val="0.34502597809452601"/>
          <c:h val="0.78537580420357334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2024 год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,кинематография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5661.7</c:v>
                </c:pt>
                <c:pt idx="1">
                  <c:v>0</c:v>
                </c:pt>
                <c:pt idx="2">
                  <c:v>52</c:v>
                </c:pt>
                <c:pt idx="3">
                  <c:v>400</c:v>
                </c:pt>
                <c:pt idx="4">
                  <c:v>4.5</c:v>
                </c:pt>
                <c:pt idx="5">
                  <c:v>2465.1999999999998</c:v>
                </c:pt>
                <c:pt idx="6">
                  <c:v>80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945-ABC4-A2096AC017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01525938701032"/>
          <c:y val="0.16326092966414582"/>
          <c:w val="0.35698474061298974"/>
          <c:h val="0.82499893422694637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программных расходов бюджета на 2024 год 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2024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Защита населения и территории от ЧС</c:v>
                </c:pt>
                <c:pt idx="1">
                  <c:v>Развитие культура</c:v>
                </c:pt>
                <c:pt idx="2">
                  <c:v>Благоустройство</c:v>
                </c:pt>
                <c:pt idx="3">
                  <c:v>Обеспечение общественного порядка и противодействие преступности</c:v>
                </c:pt>
                <c:pt idx="4">
                  <c:v>Муниципальная политика</c:v>
                </c:pt>
                <c:pt idx="5">
                  <c:v>Управление и распоряжение муниципальным имуществом</c:v>
                </c:pt>
                <c:pt idx="6">
                  <c:v>Социальная поддержка граждан</c:v>
                </c:pt>
                <c:pt idx="7">
                  <c:v>Развитие физической культуры и массового спорта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8"/>
                <c:pt idx="0">
                  <c:v>52</c:v>
                </c:pt>
                <c:pt idx="1">
                  <c:v>2465.1999999999998</c:v>
                </c:pt>
                <c:pt idx="2">
                  <c:v>400</c:v>
                </c:pt>
                <c:pt idx="3">
                  <c:v>3</c:v>
                </c:pt>
                <c:pt idx="4">
                  <c:v>5176.6000000000004</c:v>
                </c:pt>
                <c:pt idx="5">
                  <c:v>3</c:v>
                </c:pt>
                <c:pt idx="6">
                  <c:v>80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1-43D0-AE1D-6D371C050E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311016493662861"/>
          <c:y val="0.16835551355717029"/>
          <c:w val="0.38735635980386562"/>
          <c:h val="0.75515953907743083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2022 год</a:t>
            </a: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Дотация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4780.8</c:v>
                </c:pt>
                <c:pt idx="1">
                  <c:v>105.3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72-4066-B677-81700361E1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4108257373564424"/>
          <c:w val="0.29369183847297392"/>
          <c:h val="0.35999291837088576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,кинематография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6338.2</c:v>
                </c:pt>
                <c:pt idx="1">
                  <c:v>105.1</c:v>
                </c:pt>
                <c:pt idx="2">
                  <c:v>93.8</c:v>
                </c:pt>
                <c:pt idx="4">
                  <c:v>342.1</c:v>
                </c:pt>
                <c:pt idx="5">
                  <c:v>15.3</c:v>
                </c:pt>
                <c:pt idx="6">
                  <c:v>2980.8</c:v>
                </c:pt>
                <c:pt idx="7">
                  <c:v>80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8-4BF6-AE0A-F0617AEA1A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534761069126577"/>
          <c:y val="0.15992048439054374"/>
          <c:w val="0.35397882881065718"/>
          <c:h val="0.82167618700148237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2022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Защита населения и территории от ЧС</c:v>
                </c:pt>
                <c:pt idx="1">
                  <c:v>Развитие культура</c:v>
                </c:pt>
                <c:pt idx="2">
                  <c:v>Развитие физической культуры и спорта</c:v>
                </c:pt>
                <c:pt idx="3">
                  <c:v>Благоустройство</c:v>
                </c:pt>
                <c:pt idx="4">
                  <c:v>Обеспечение общественного порядка и противодействие преступности</c:v>
                </c:pt>
                <c:pt idx="5">
                  <c:v>Муниципальная политика</c:v>
                </c:pt>
                <c:pt idx="6">
                  <c:v>Управление и распоряжение муниципальным имуществом</c:v>
                </c:pt>
                <c:pt idx="7">
                  <c:v>Социальная поддержка граждан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8"/>
                <c:pt idx="0">
                  <c:v>93.8</c:v>
                </c:pt>
                <c:pt idx="1">
                  <c:v>2980.8</c:v>
                </c:pt>
                <c:pt idx="2">
                  <c:v>20</c:v>
                </c:pt>
                <c:pt idx="3">
                  <c:v>342.1</c:v>
                </c:pt>
                <c:pt idx="4">
                  <c:v>42</c:v>
                </c:pt>
                <c:pt idx="5">
                  <c:v>6219.1</c:v>
                </c:pt>
                <c:pt idx="6">
                  <c:v>3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C-4875-AAFF-10603643C0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288948414192968"/>
          <c:y val="0.1611497189967398"/>
          <c:w val="0.36741489227424212"/>
          <c:h val="0.83858179231681795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6"/>
                <c:pt idx="0">
                  <c:v>530</c:v>
                </c:pt>
                <c:pt idx="1">
                  <c:v>4000</c:v>
                </c:pt>
                <c:pt idx="2">
                  <c:v>120</c:v>
                </c:pt>
                <c:pt idx="3">
                  <c:v>460.8</c:v>
                </c:pt>
                <c:pt idx="4">
                  <c:v>4.3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16-4CC9-B602-FA9C7FBD803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716109121008581"/>
          <c:y val="0.15383119824293029"/>
          <c:w val="0.33330543353040853"/>
          <c:h val="0.82482761378161884"/>
        </c:manualLayout>
      </c:layout>
      <c:overlay val="0"/>
      <c:txPr>
        <a:bodyPr/>
        <a:lstStyle/>
        <a:p>
          <a:pPr>
            <a:defRPr sz="16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Дотация</c:v>
                </c:pt>
                <c:pt idx="1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3824.6</c:v>
                </c:pt>
                <c:pt idx="1">
                  <c:v>109.3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5-4C02-93CB-21170A1D27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7908333008044153"/>
          <c:y val="0.33993887736527445"/>
          <c:w val="0.31138319466005276"/>
          <c:h val="0.37896369267883545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280876371991896"/>
          <c:y val="2.1798451857409102E-2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2023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,кинематография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5551.3</c:v>
                </c:pt>
                <c:pt idx="1">
                  <c:v>109.1</c:v>
                </c:pt>
                <c:pt idx="2">
                  <c:v>93.8</c:v>
                </c:pt>
                <c:pt idx="3">
                  <c:v>587.79999999999995</c:v>
                </c:pt>
                <c:pt idx="4">
                  <c:v>4.5</c:v>
                </c:pt>
                <c:pt idx="5">
                  <c:v>2653.9</c:v>
                </c:pt>
                <c:pt idx="6">
                  <c:v>80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C-486C-B54E-C1D196D711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95468416281884"/>
          <c:y val="0.20632786286329594"/>
          <c:w val="0.3830453158371811"/>
          <c:h val="0.76008736232803098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программных расходов бюджета на 2023 год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8"/>
                <c:pt idx="0">
                  <c:v>Защита населения и территории от ЧС</c:v>
                </c:pt>
                <c:pt idx="1">
                  <c:v>Развитие культура</c:v>
                </c:pt>
                <c:pt idx="2">
                  <c:v>Развитие физической культуры и моссового спорта</c:v>
                </c:pt>
                <c:pt idx="3">
                  <c:v>Благоустройство</c:v>
                </c:pt>
                <c:pt idx="4">
                  <c:v>Обеспечение общественного порядка и противодействие преступности</c:v>
                </c:pt>
                <c:pt idx="5">
                  <c:v>Муниципальная политика</c:v>
                </c:pt>
                <c:pt idx="6">
                  <c:v>Управление и распоряжение муниципальным имуществом</c:v>
                </c:pt>
                <c:pt idx="7">
                  <c:v>Социальная поддержка граждан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8"/>
                <c:pt idx="0">
                  <c:v>52</c:v>
                </c:pt>
                <c:pt idx="1">
                  <c:v>2653.9</c:v>
                </c:pt>
                <c:pt idx="2">
                  <c:v>20</c:v>
                </c:pt>
                <c:pt idx="3">
                  <c:v>587.79999999999995</c:v>
                </c:pt>
                <c:pt idx="4">
                  <c:v>1755.6</c:v>
                </c:pt>
                <c:pt idx="5">
                  <c:v>5276.6</c:v>
                </c:pt>
                <c:pt idx="6">
                  <c:v>3</c:v>
                </c:pt>
                <c:pt idx="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A-42E3-BC6F-0778B4EFF2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704878750845861"/>
          <c:y val="0.14096570969238711"/>
          <c:w val="0.35333106927513103"/>
          <c:h val="0.83548886725004412"/>
        </c:manualLayout>
      </c:layout>
      <c:overlay val="0"/>
      <c:txPr>
        <a:bodyPr/>
        <a:lstStyle/>
        <a:p>
          <a:pPr>
            <a:defRPr sz="12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751174958786852E-2"/>
          <c:y val="0.17396520207318097"/>
          <c:w val="0.55653748092931821"/>
          <c:h val="0.721715552840886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2024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 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6"/>
                <c:pt idx="0">
                  <c:v>545.9</c:v>
                </c:pt>
                <c:pt idx="1">
                  <c:v>4100</c:v>
                </c:pt>
                <c:pt idx="2">
                  <c:v>120</c:v>
                </c:pt>
                <c:pt idx="3">
                  <c:v>460.8</c:v>
                </c:pt>
                <c:pt idx="4">
                  <c:v>4.4000000000000004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C-4020-B2D2-AC5528A5C44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44077930734967"/>
          <c:y val="0.19813167889770489"/>
          <c:w val="0.33693907747624002"/>
          <c:h val="0.74785554962757494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463A-9D9A-4E9E-9C50-6E3CE225A2D2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F69A7F4-0932-4ADB-A3E0-6EB84B500661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/>
            <a:t>Основы формирования бюджета </a:t>
          </a:r>
          <a:r>
            <a:rPr lang="ru-RU" dirty="0" err="1"/>
            <a:t>Савдянского</a:t>
          </a:r>
          <a:r>
            <a:rPr lang="ru-RU" dirty="0"/>
            <a:t> сельского поселения на 20</a:t>
          </a:r>
          <a:r>
            <a:rPr lang="en-US" dirty="0"/>
            <a:t>2</a:t>
          </a:r>
          <a:r>
            <a:rPr lang="ru-RU" dirty="0"/>
            <a:t>2 год и плановый период 20</a:t>
          </a:r>
          <a:r>
            <a:rPr lang="en-US" dirty="0"/>
            <a:t>2</a:t>
          </a:r>
          <a:r>
            <a:rPr lang="ru-RU" dirty="0"/>
            <a:t>3 и </a:t>
          </a:r>
          <a:r>
            <a:rPr lang="en-US" dirty="0"/>
            <a:t>202</a:t>
          </a:r>
          <a:r>
            <a:rPr lang="ru-RU" dirty="0"/>
            <a:t>4 годы</a:t>
          </a:r>
        </a:p>
      </dgm:t>
    </dgm:pt>
    <dgm:pt modelId="{44CDB5A0-84B7-4317-B40E-38F7812A4FF4}" type="parTrans" cxnId="{CCEE11D2-281E-45CD-A22E-37C8C6C87987}">
      <dgm:prSet/>
      <dgm:spPr/>
      <dgm:t>
        <a:bodyPr/>
        <a:lstStyle/>
        <a:p>
          <a:endParaRPr lang="ru-RU"/>
        </a:p>
      </dgm:t>
    </dgm:pt>
    <dgm:pt modelId="{751F30E1-4284-4E2E-98D6-29BB0765C204}" type="sibTrans" cxnId="{CCEE11D2-281E-45CD-A22E-37C8C6C87987}">
      <dgm:prSet/>
      <dgm:spPr/>
      <dgm:t>
        <a:bodyPr/>
        <a:lstStyle/>
        <a:p>
          <a:endParaRPr lang="ru-RU"/>
        </a:p>
      </dgm:t>
    </dgm:pt>
    <dgm:pt modelId="{FF132A34-25C5-4D06-B0BC-4992F26DFA17}">
      <dgm:prSet phldrT="[Текст]"/>
      <dgm:spPr/>
      <dgm:t>
        <a:bodyPr/>
        <a:lstStyle/>
        <a:p>
          <a:r>
            <a:rPr lang="ru-RU"/>
            <a:t>Бюджетное послание Президента РФ</a:t>
          </a:r>
        </a:p>
      </dgm:t>
    </dgm:pt>
    <dgm:pt modelId="{95300321-DCEE-497C-A1A9-F0052795C5D9}" type="parTrans" cxnId="{CFAF4D86-5829-47B0-864A-BFAD53C8ADEE}">
      <dgm:prSet/>
      <dgm:spPr/>
      <dgm:t>
        <a:bodyPr/>
        <a:lstStyle/>
        <a:p>
          <a:endParaRPr lang="ru-RU"/>
        </a:p>
      </dgm:t>
    </dgm:pt>
    <dgm:pt modelId="{1EC2D576-FA30-4982-9698-4B9AF00ED3E5}" type="sibTrans" cxnId="{CFAF4D86-5829-47B0-864A-BFAD53C8ADEE}">
      <dgm:prSet/>
      <dgm:spPr/>
      <dgm:t>
        <a:bodyPr/>
        <a:lstStyle/>
        <a:p>
          <a:endParaRPr lang="ru-RU"/>
        </a:p>
      </dgm:t>
    </dgm:pt>
    <dgm:pt modelId="{14653527-8BE1-4C4D-9EA3-AC3D44E0A13F}">
      <dgm:prSet phldrT="[Текст]"/>
      <dgm:spPr/>
      <dgm:t>
        <a:bodyPr/>
        <a:lstStyle/>
        <a:p>
          <a:r>
            <a:rPr lang="ru-RU"/>
            <a:t>Прогноз социально-экономического развития поселения</a:t>
          </a:r>
        </a:p>
      </dgm:t>
    </dgm:pt>
    <dgm:pt modelId="{30023501-6433-4CF9-A970-83F841369B28}" type="parTrans" cxnId="{B265D60D-D23E-4997-AF42-F7652EFEAFE2}">
      <dgm:prSet/>
      <dgm:spPr/>
      <dgm:t>
        <a:bodyPr/>
        <a:lstStyle/>
        <a:p>
          <a:endParaRPr lang="ru-RU"/>
        </a:p>
      </dgm:t>
    </dgm:pt>
    <dgm:pt modelId="{43055D32-42E7-420A-A004-987065F01917}" type="sibTrans" cxnId="{B265D60D-D23E-4997-AF42-F7652EFEAFE2}">
      <dgm:prSet/>
      <dgm:spPr/>
      <dgm:t>
        <a:bodyPr/>
        <a:lstStyle/>
        <a:p>
          <a:endParaRPr lang="ru-RU"/>
        </a:p>
      </dgm:t>
    </dgm:pt>
    <dgm:pt modelId="{2A482A86-3175-4F7F-AB2E-11386A648385}">
      <dgm:prSet phldrT="[Текст]"/>
      <dgm:spPr/>
      <dgm:t>
        <a:bodyPr/>
        <a:lstStyle/>
        <a:p>
          <a:r>
            <a:rPr lang="ru-RU" b="0"/>
            <a:t>Муниципальные программы  поселения</a:t>
          </a:r>
        </a:p>
      </dgm:t>
    </dgm:pt>
    <dgm:pt modelId="{D95F725A-EFD2-443B-908B-686C9245E350}" type="parTrans" cxnId="{7EB204E3-7C28-4FFF-B02B-AE2A43D143E1}">
      <dgm:prSet/>
      <dgm:spPr/>
      <dgm:t>
        <a:bodyPr/>
        <a:lstStyle/>
        <a:p>
          <a:endParaRPr lang="ru-RU"/>
        </a:p>
      </dgm:t>
    </dgm:pt>
    <dgm:pt modelId="{CD8D387D-0EDC-4B97-8DB5-1E13202A8398}" type="sibTrans" cxnId="{7EB204E3-7C28-4FFF-B02B-AE2A43D143E1}">
      <dgm:prSet/>
      <dgm:spPr/>
      <dgm:t>
        <a:bodyPr/>
        <a:lstStyle/>
        <a:p>
          <a:endParaRPr lang="ru-RU"/>
        </a:p>
      </dgm:t>
    </dgm:pt>
    <dgm:pt modelId="{0BA74B7D-07A5-4953-9169-41A1B7975D51}">
      <dgm:prSet/>
      <dgm:spPr/>
      <dgm:t>
        <a:bodyPr/>
        <a:lstStyle/>
        <a:p>
          <a:r>
            <a:rPr lang="ru-RU" b="0"/>
            <a:t>Основные направления бюджетной и налоговой политики поселения на 20</a:t>
          </a:r>
          <a:r>
            <a:rPr lang="en-US" b="0"/>
            <a:t>2</a:t>
          </a:r>
          <a:r>
            <a:rPr lang="ru-RU" b="0"/>
            <a:t>2-20</a:t>
          </a:r>
          <a:r>
            <a:rPr lang="en-US" b="0"/>
            <a:t>2</a:t>
          </a:r>
          <a:r>
            <a:rPr lang="ru-RU" b="0"/>
            <a:t>3 годы</a:t>
          </a:r>
        </a:p>
      </dgm:t>
    </dgm:pt>
    <dgm:pt modelId="{04ECA285-B93A-4A65-91AA-52FA2A42386D}" type="parTrans" cxnId="{64E589C8-E3D0-43EF-8A32-8115309ABD81}">
      <dgm:prSet/>
      <dgm:spPr/>
      <dgm:t>
        <a:bodyPr/>
        <a:lstStyle/>
        <a:p>
          <a:endParaRPr lang="ru-RU"/>
        </a:p>
      </dgm:t>
    </dgm:pt>
    <dgm:pt modelId="{E3250808-4E49-42ED-B02C-5C61B41835DF}" type="sibTrans" cxnId="{64E589C8-E3D0-43EF-8A32-8115309ABD81}">
      <dgm:prSet/>
      <dgm:spPr/>
      <dgm:t>
        <a:bodyPr/>
        <a:lstStyle/>
        <a:p>
          <a:endParaRPr lang="ru-RU"/>
        </a:p>
      </dgm:t>
    </dgm:pt>
    <dgm:pt modelId="{FFFFDFD1-BA48-4DFB-8606-C95C35D0BF15}">
      <dgm:prSet phldrT="[Текст]"/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r>
            <a:rPr lang="ru-RU" b="0" dirty="0"/>
            <a:t>Бюджетный прогноз </a:t>
          </a:r>
          <a:r>
            <a:rPr lang="ru-RU" b="0" dirty="0" err="1"/>
            <a:t>Савдянского</a:t>
          </a:r>
          <a:r>
            <a:rPr lang="ru-RU" b="0" dirty="0"/>
            <a:t> сельского поселения</a:t>
          </a:r>
        </a:p>
      </dgm:t>
    </dgm:pt>
    <dgm:pt modelId="{79CB8F0A-E7B6-4218-ABD6-EA176B9CB3AA}" type="parTrans" cxnId="{C99030FA-3EA5-4846-968B-63F3597C4D86}">
      <dgm:prSet/>
      <dgm:spPr/>
      <dgm:t>
        <a:bodyPr/>
        <a:lstStyle/>
        <a:p>
          <a:endParaRPr lang="ru-RU"/>
        </a:p>
      </dgm:t>
    </dgm:pt>
    <dgm:pt modelId="{C8F49236-585A-481E-922C-418EEBC685B8}" type="sibTrans" cxnId="{C99030FA-3EA5-4846-968B-63F3597C4D86}">
      <dgm:prSet/>
      <dgm:spPr/>
      <dgm:t>
        <a:bodyPr/>
        <a:lstStyle/>
        <a:p>
          <a:endParaRPr lang="ru-RU"/>
        </a:p>
      </dgm:t>
    </dgm:pt>
    <dgm:pt modelId="{E74FA11D-FA0B-4946-849A-049E0B00E187}" type="pres">
      <dgm:prSet presAssocID="{D0BE463A-9D9A-4E9E-9C50-6E3CE225A2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CA85E1-9475-4B83-A016-CD465CB19007}" type="pres">
      <dgm:prSet presAssocID="{AF69A7F4-0932-4ADB-A3E0-6EB84B500661}" presName="vertOne" presStyleCnt="0"/>
      <dgm:spPr/>
    </dgm:pt>
    <dgm:pt modelId="{5FB1F300-C797-4ACF-9CF9-B71F7F2C5821}" type="pres">
      <dgm:prSet presAssocID="{AF69A7F4-0932-4ADB-A3E0-6EB84B500661}" presName="txOne" presStyleLbl="node0" presStyleIdx="0" presStyleCnt="1">
        <dgm:presLayoutVars>
          <dgm:chPref val="3"/>
        </dgm:presLayoutVars>
      </dgm:prSet>
      <dgm:spPr/>
    </dgm:pt>
    <dgm:pt modelId="{E5B7A760-6040-4777-9585-E764400D7192}" type="pres">
      <dgm:prSet presAssocID="{AF69A7F4-0932-4ADB-A3E0-6EB84B500661}" presName="parTransOne" presStyleCnt="0"/>
      <dgm:spPr/>
    </dgm:pt>
    <dgm:pt modelId="{99DA93FF-A3B3-4715-85DE-107A5A475AAF}" type="pres">
      <dgm:prSet presAssocID="{AF69A7F4-0932-4ADB-A3E0-6EB84B500661}" presName="horzOne" presStyleCnt="0"/>
      <dgm:spPr/>
    </dgm:pt>
    <dgm:pt modelId="{64AA598A-5051-477D-8B15-593E7312D958}" type="pres">
      <dgm:prSet presAssocID="{FF132A34-25C5-4D06-B0BC-4992F26DFA17}" presName="vertTwo" presStyleCnt="0"/>
      <dgm:spPr/>
    </dgm:pt>
    <dgm:pt modelId="{201577B9-FC67-492D-A5DB-F03E5795EDE0}" type="pres">
      <dgm:prSet presAssocID="{FF132A34-25C5-4D06-B0BC-4992F26DFA17}" presName="txTwo" presStyleLbl="node2" presStyleIdx="0" presStyleCnt="5">
        <dgm:presLayoutVars>
          <dgm:chPref val="3"/>
        </dgm:presLayoutVars>
      </dgm:prSet>
      <dgm:spPr/>
    </dgm:pt>
    <dgm:pt modelId="{6873F6E2-86E2-461B-AEBD-C09740611DAB}" type="pres">
      <dgm:prSet presAssocID="{FF132A34-25C5-4D06-B0BC-4992F26DFA17}" presName="horzTwo" presStyleCnt="0"/>
      <dgm:spPr/>
    </dgm:pt>
    <dgm:pt modelId="{C861BFDA-6E58-43D4-93AA-15BA25D3EE42}" type="pres">
      <dgm:prSet presAssocID="{1EC2D576-FA30-4982-9698-4B9AF00ED3E5}" presName="sibSpaceTwo" presStyleCnt="0"/>
      <dgm:spPr/>
    </dgm:pt>
    <dgm:pt modelId="{A3E5E37F-EA5B-4AF0-9638-BC313CF81D87}" type="pres">
      <dgm:prSet presAssocID="{14653527-8BE1-4C4D-9EA3-AC3D44E0A13F}" presName="vertTwo" presStyleCnt="0"/>
      <dgm:spPr/>
    </dgm:pt>
    <dgm:pt modelId="{6B64FC27-D9E9-4811-8E90-2B047A24D487}" type="pres">
      <dgm:prSet presAssocID="{14653527-8BE1-4C4D-9EA3-AC3D44E0A13F}" presName="txTwo" presStyleLbl="node2" presStyleIdx="1" presStyleCnt="5">
        <dgm:presLayoutVars>
          <dgm:chPref val="3"/>
        </dgm:presLayoutVars>
      </dgm:prSet>
      <dgm:spPr/>
    </dgm:pt>
    <dgm:pt modelId="{2080C79B-9EDD-4A0C-A480-D6E9D9397337}" type="pres">
      <dgm:prSet presAssocID="{14653527-8BE1-4C4D-9EA3-AC3D44E0A13F}" presName="horzTwo" presStyleCnt="0"/>
      <dgm:spPr/>
    </dgm:pt>
    <dgm:pt modelId="{5C76CA91-E8DF-4868-A3BB-859E139E1962}" type="pres">
      <dgm:prSet presAssocID="{43055D32-42E7-420A-A004-987065F01917}" presName="sibSpaceTwo" presStyleCnt="0"/>
      <dgm:spPr/>
    </dgm:pt>
    <dgm:pt modelId="{04040E19-8B1E-46CE-912A-4E084894F28D}" type="pres">
      <dgm:prSet presAssocID="{0BA74B7D-07A5-4953-9169-41A1B7975D51}" presName="vertTwo" presStyleCnt="0"/>
      <dgm:spPr/>
    </dgm:pt>
    <dgm:pt modelId="{4603108A-7CE0-4842-9347-BF6BD1F6E713}" type="pres">
      <dgm:prSet presAssocID="{0BA74B7D-07A5-4953-9169-41A1B7975D51}" presName="txTwo" presStyleLbl="node2" presStyleIdx="2" presStyleCnt="5">
        <dgm:presLayoutVars>
          <dgm:chPref val="3"/>
        </dgm:presLayoutVars>
      </dgm:prSet>
      <dgm:spPr/>
    </dgm:pt>
    <dgm:pt modelId="{1310EC26-2361-4105-B632-87E2A6260A52}" type="pres">
      <dgm:prSet presAssocID="{0BA74B7D-07A5-4953-9169-41A1B7975D51}" presName="horzTwo" presStyleCnt="0"/>
      <dgm:spPr/>
    </dgm:pt>
    <dgm:pt modelId="{3BCFA4C2-0F35-4069-BACB-01EFD601A33B}" type="pres">
      <dgm:prSet presAssocID="{E3250808-4E49-42ED-B02C-5C61B41835DF}" presName="sibSpaceTwo" presStyleCnt="0"/>
      <dgm:spPr/>
    </dgm:pt>
    <dgm:pt modelId="{F0094D7A-BA33-42BC-BFE9-79BBFF0A35A7}" type="pres">
      <dgm:prSet presAssocID="{2A482A86-3175-4F7F-AB2E-11386A648385}" presName="vertTwo" presStyleCnt="0"/>
      <dgm:spPr/>
    </dgm:pt>
    <dgm:pt modelId="{8F92C98B-2A5A-426B-9B18-F2ABD2D71DF6}" type="pres">
      <dgm:prSet presAssocID="{2A482A86-3175-4F7F-AB2E-11386A648385}" presName="txTwo" presStyleLbl="node2" presStyleIdx="3" presStyleCnt="5">
        <dgm:presLayoutVars>
          <dgm:chPref val="3"/>
        </dgm:presLayoutVars>
      </dgm:prSet>
      <dgm:spPr/>
    </dgm:pt>
    <dgm:pt modelId="{C4F1F2ED-F5D9-452B-94EC-9152E045DDED}" type="pres">
      <dgm:prSet presAssocID="{2A482A86-3175-4F7F-AB2E-11386A648385}" presName="horzTwo" presStyleCnt="0"/>
      <dgm:spPr/>
    </dgm:pt>
    <dgm:pt modelId="{DC7E94E9-F2EA-4F80-B86C-4AC1E4DBD83C}" type="pres">
      <dgm:prSet presAssocID="{CD8D387D-0EDC-4B97-8DB5-1E13202A8398}" presName="sibSpaceTwo" presStyleCnt="0"/>
      <dgm:spPr/>
    </dgm:pt>
    <dgm:pt modelId="{94B4EE1D-38C1-4618-B675-41E7DB3E59D6}" type="pres">
      <dgm:prSet presAssocID="{FFFFDFD1-BA48-4DFB-8606-C95C35D0BF15}" presName="vertTwo" presStyleCnt="0"/>
      <dgm:spPr/>
    </dgm:pt>
    <dgm:pt modelId="{23F7F5F0-7082-4A88-8E80-811EADD2711F}" type="pres">
      <dgm:prSet presAssocID="{FFFFDFD1-BA48-4DFB-8606-C95C35D0BF15}" presName="txTwo" presStyleLbl="node2" presStyleIdx="4" presStyleCnt="5">
        <dgm:presLayoutVars>
          <dgm:chPref val="3"/>
        </dgm:presLayoutVars>
      </dgm:prSet>
      <dgm:spPr/>
    </dgm:pt>
    <dgm:pt modelId="{3DB5904B-EE18-41C1-AFCC-8A01A3A38DFE}" type="pres">
      <dgm:prSet presAssocID="{FFFFDFD1-BA48-4DFB-8606-C95C35D0BF15}" presName="horzTwo" presStyleCnt="0"/>
      <dgm:spPr/>
    </dgm:pt>
  </dgm:ptLst>
  <dgm:cxnLst>
    <dgm:cxn modelId="{CD488107-E719-4F1F-AAD2-7562226F11AF}" type="presOf" srcId="{14653527-8BE1-4C4D-9EA3-AC3D44E0A13F}" destId="{6B64FC27-D9E9-4811-8E90-2B047A24D487}" srcOrd="0" destOrd="0" presId="urn:microsoft.com/office/officeart/2005/8/layout/hierarchy4"/>
    <dgm:cxn modelId="{B265D60D-D23E-4997-AF42-F7652EFEAFE2}" srcId="{AF69A7F4-0932-4ADB-A3E0-6EB84B500661}" destId="{14653527-8BE1-4C4D-9EA3-AC3D44E0A13F}" srcOrd="1" destOrd="0" parTransId="{30023501-6433-4CF9-A970-83F841369B28}" sibTransId="{43055D32-42E7-420A-A004-987065F01917}"/>
    <dgm:cxn modelId="{9D2E1910-CB11-4560-BF00-6E88BD196DE5}" type="presOf" srcId="{D0BE463A-9D9A-4E9E-9C50-6E3CE225A2D2}" destId="{E74FA11D-FA0B-4946-849A-049E0B00E187}" srcOrd="0" destOrd="0" presId="urn:microsoft.com/office/officeart/2005/8/layout/hierarchy4"/>
    <dgm:cxn modelId="{62844668-CFA9-40F2-8DAA-55C7977A51E7}" type="presOf" srcId="{0BA74B7D-07A5-4953-9169-41A1B7975D51}" destId="{4603108A-7CE0-4842-9347-BF6BD1F6E713}" srcOrd="0" destOrd="0" presId="urn:microsoft.com/office/officeart/2005/8/layout/hierarchy4"/>
    <dgm:cxn modelId="{E2B01E72-BB24-4556-BB5B-58CAE14F16DE}" type="presOf" srcId="{FFFFDFD1-BA48-4DFB-8606-C95C35D0BF15}" destId="{23F7F5F0-7082-4A88-8E80-811EADD2711F}" srcOrd="0" destOrd="0" presId="urn:microsoft.com/office/officeart/2005/8/layout/hierarchy4"/>
    <dgm:cxn modelId="{CFAF4D86-5829-47B0-864A-BFAD53C8ADEE}" srcId="{AF69A7F4-0932-4ADB-A3E0-6EB84B500661}" destId="{FF132A34-25C5-4D06-B0BC-4992F26DFA17}" srcOrd="0" destOrd="0" parTransId="{95300321-DCEE-497C-A1A9-F0052795C5D9}" sibTransId="{1EC2D576-FA30-4982-9698-4B9AF00ED3E5}"/>
    <dgm:cxn modelId="{3B6FCAA6-95EA-4BD4-8D59-3F9B273C39EE}" type="presOf" srcId="{FF132A34-25C5-4D06-B0BC-4992F26DFA17}" destId="{201577B9-FC67-492D-A5DB-F03E5795EDE0}" srcOrd="0" destOrd="0" presId="urn:microsoft.com/office/officeart/2005/8/layout/hierarchy4"/>
    <dgm:cxn modelId="{A94A40AE-207A-472F-8295-A5BC7411757C}" type="presOf" srcId="{AF69A7F4-0932-4ADB-A3E0-6EB84B500661}" destId="{5FB1F300-C797-4ACF-9CF9-B71F7F2C5821}" srcOrd="0" destOrd="0" presId="urn:microsoft.com/office/officeart/2005/8/layout/hierarchy4"/>
    <dgm:cxn modelId="{FC1C8BAF-E253-4048-BE90-A7520D95BDC6}" type="presOf" srcId="{2A482A86-3175-4F7F-AB2E-11386A648385}" destId="{8F92C98B-2A5A-426B-9B18-F2ABD2D71DF6}" srcOrd="0" destOrd="0" presId="urn:microsoft.com/office/officeart/2005/8/layout/hierarchy4"/>
    <dgm:cxn modelId="{64E589C8-E3D0-43EF-8A32-8115309ABD81}" srcId="{AF69A7F4-0932-4ADB-A3E0-6EB84B500661}" destId="{0BA74B7D-07A5-4953-9169-41A1B7975D51}" srcOrd="2" destOrd="0" parTransId="{04ECA285-B93A-4A65-91AA-52FA2A42386D}" sibTransId="{E3250808-4E49-42ED-B02C-5C61B41835DF}"/>
    <dgm:cxn modelId="{CCEE11D2-281E-45CD-A22E-37C8C6C87987}" srcId="{D0BE463A-9D9A-4E9E-9C50-6E3CE225A2D2}" destId="{AF69A7F4-0932-4ADB-A3E0-6EB84B500661}" srcOrd="0" destOrd="0" parTransId="{44CDB5A0-84B7-4317-B40E-38F7812A4FF4}" sibTransId="{751F30E1-4284-4E2E-98D6-29BB0765C204}"/>
    <dgm:cxn modelId="{7EB204E3-7C28-4FFF-B02B-AE2A43D143E1}" srcId="{AF69A7F4-0932-4ADB-A3E0-6EB84B500661}" destId="{2A482A86-3175-4F7F-AB2E-11386A648385}" srcOrd="3" destOrd="0" parTransId="{D95F725A-EFD2-443B-908B-686C9245E350}" sibTransId="{CD8D387D-0EDC-4B97-8DB5-1E13202A8398}"/>
    <dgm:cxn modelId="{C99030FA-3EA5-4846-968B-63F3597C4D86}" srcId="{AF69A7F4-0932-4ADB-A3E0-6EB84B500661}" destId="{FFFFDFD1-BA48-4DFB-8606-C95C35D0BF15}" srcOrd="4" destOrd="0" parTransId="{79CB8F0A-E7B6-4218-ABD6-EA176B9CB3AA}" sibTransId="{C8F49236-585A-481E-922C-418EEBC685B8}"/>
    <dgm:cxn modelId="{AF86513E-B1FF-4463-AF24-B7F83AB1A14A}" type="presParOf" srcId="{E74FA11D-FA0B-4946-849A-049E0B00E187}" destId="{10CA85E1-9475-4B83-A016-CD465CB19007}" srcOrd="0" destOrd="0" presId="urn:microsoft.com/office/officeart/2005/8/layout/hierarchy4"/>
    <dgm:cxn modelId="{93009BB6-EB8E-490C-8772-0ECCE5643AB0}" type="presParOf" srcId="{10CA85E1-9475-4B83-A016-CD465CB19007}" destId="{5FB1F300-C797-4ACF-9CF9-B71F7F2C5821}" srcOrd="0" destOrd="0" presId="urn:microsoft.com/office/officeart/2005/8/layout/hierarchy4"/>
    <dgm:cxn modelId="{745E5EB9-19FE-422B-B9F3-407E0E9230AD}" type="presParOf" srcId="{10CA85E1-9475-4B83-A016-CD465CB19007}" destId="{E5B7A760-6040-4777-9585-E764400D7192}" srcOrd="1" destOrd="0" presId="urn:microsoft.com/office/officeart/2005/8/layout/hierarchy4"/>
    <dgm:cxn modelId="{0C74A7DF-A5F4-471F-9D5C-028BB10AF5F4}" type="presParOf" srcId="{10CA85E1-9475-4B83-A016-CD465CB19007}" destId="{99DA93FF-A3B3-4715-85DE-107A5A475AAF}" srcOrd="2" destOrd="0" presId="urn:microsoft.com/office/officeart/2005/8/layout/hierarchy4"/>
    <dgm:cxn modelId="{753B204C-85C6-4CDF-AA80-E8BE98732DF3}" type="presParOf" srcId="{99DA93FF-A3B3-4715-85DE-107A5A475AAF}" destId="{64AA598A-5051-477D-8B15-593E7312D958}" srcOrd="0" destOrd="0" presId="urn:microsoft.com/office/officeart/2005/8/layout/hierarchy4"/>
    <dgm:cxn modelId="{4F932B5B-C30D-4052-8B68-FF1ED471CAB7}" type="presParOf" srcId="{64AA598A-5051-477D-8B15-593E7312D958}" destId="{201577B9-FC67-492D-A5DB-F03E5795EDE0}" srcOrd="0" destOrd="0" presId="urn:microsoft.com/office/officeart/2005/8/layout/hierarchy4"/>
    <dgm:cxn modelId="{602A067D-4206-44AD-AF36-85D09BDB375F}" type="presParOf" srcId="{64AA598A-5051-477D-8B15-593E7312D958}" destId="{6873F6E2-86E2-461B-AEBD-C09740611DAB}" srcOrd="1" destOrd="0" presId="urn:microsoft.com/office/officeart/2005/8/layout/hierarchy4"/>
    <dgm:cxn modelId="{DDD1DBC8-F814-4670-95AE-1C6BEDBCC55C}" type="presParOf" srcId="{99DA93FF-A3B3-4715-85DE-107A5A475AAF}" destId="{C861BFDA-6E58-43D4-93AA-15BA25D3EE42}" srcOrd="1" destOrd="0" presId="urn:microsoft.com/office/officeart/2005/8/layout/hierarchy4"/>
    <dgm:cxn modelId="{182CC1F8-2CDE-4FCE-949B-E0097A92CDF0}" type="presParOf" srcId="{99DA93FF-A3B3-4715-85DE-107A5A475AAF}" destId="{A3E5E37F-EA5B-4AF0-9638-BC313CF81D87}" srcOrd="2" destOrd="0" presId="urn:microsoft.com/office/officeart/2005/8/layout/hierarchy4"/>
    <dgm:cxn modelId="{7A6EE41D-0FCA-4D59-A4FA-25738351D6A6}" type="presParOf" srcId="{A3E5E37F-EA5B-4AF0-9638-BC313CF81D87}" destId="{6B64FC27-D9E9-4811-8E90-2B047A24D487}" srcOrd="0" destOrd="0" presId="urn:microsoft.com/office/officeart/2005/8/layout/hierarchy4"/>
    <dgm:cxn modelId="{FDF33EFE-7E4B-481A-8A1C-56BC420796D9}" type="presParOf" srcId="{A3E5E37F-EA5B-4AF0-9638-BC313CF81D87}" destId="{2080C79B-9EDD-4A0C-A480-D6E9D9397337}" srcOrd="1" destOrd="0" presId="urn:microsoft.com/office/officeart/2005/8/layout/hierarchy4"/>
    <dgm:cxn modelId="{F14E004B-6D92-4907-BF8C-D5D4E2EC764E}" type="presParOf" srcId="{99DA93FF-A3B3-4715-85DE-107A5A475AAF}" destId="{5C76CA91-E8DF-4868-A3BB-859E139E1962}" srcOrd="3" destOrd="0" presId="urn:microsoft.com/office/officeart/2005/8/layout/hierarchy4"/>
    <dgm:cxn modelId="{80DA9064-0D46-47C8-91E3-41E153BBE750}" type="presParOf" srcId="{99DA93FF-A3B3-4715-85DE-107A5A475AAF}" destId="{04040E19-8B1E-46CE-912A-4E084894F28D}" srcOrd="4" destOrd="0" presId="urn:microsoft.com/office/officeart/2005/8/layout/hierarchy4"/>
    <dgm:cxn modelId="{F34EFFBD-C2C7-4C94-A79B-0A874E3D8BDA}" type="presParOf" srcId="{04040E19-8B1E-46CE-912A-4E084894F28D}" destId="{4603108A-7CE0-4842-9347-BF6BD1F6E713}" srcOrd="0" destOrd="0" presId="urn:microsoft.com/office/officeart/2005/8/layout/hierarchy4"/>
    <dgm:cxn modelId="{485D3C8A-0146-471D-BEB1-28CBF622C3A8}" type="presParOf" srcId="{04040E19-8B1E-46CE-912A-4E084894F28D}" destId="{1310EC26-2361-4105-B632-87E2A6260A52}" srcOrd="1" destOrd="0" presId="urn:microsoft.com/office/officeart/2005/8/layout/hierarchy4"/>
    <dgm:cxn modelId="{60072F12-C623-4CB7-84AF-5260BD6C0FF9}" type="presParOf" srcId="{99DA93FF-A3B3-4715-85DE-107A5A475AAF}" destId="{3BCFA4C2-0F35-4069-BACB-01EFD601A33B}" srcOrd="5" destOrd="0" presId="urn:microsoft.com/office/officeart/2005/8/layout/hierarchy4"/>
    <dgm:cxn modelId="{B8996245-62AB-497E-B73A-E198164861C5}" type="presParOf" srcId="{99DA93FF-A3B3-4715-85DE-107A5A475AAF}" destId="{F0094D7A-BA33-42BC-BFE9-79BBFF0A35A7}" srcOrd="6" destOrd="0" presId="urn:microsoft.com/office/officeart/2005/8/layout/hierarchy4"/>
    <dgm:cxn modelId="{61DE8785-5BB1-4E35-9DD7-05C4E8C086E0}" type="presParOf" srcId="{F0094D7A-BA33-42BC-BFE9-79BBFF0A35A7}" destId="{8F92C98B-2A5A-426B-9B18-F2ABD2D71DF6}" srcOrd="0" destOrd="0" presId="urn:microsoft.com/office/officeart/2005/8/layout/hierarchy4"/>
    <dgm:cxn modelId="{3A1AA63D-C287-40B2-B987-878228992A7B}" type="presParOf" srcId="{F0094D7A-BA33-42BC-BFE9-79BBFF0A35A7}" destId="{C4F1F2ED-F5D9-452B-94EC-9152E045DDED}" srcOrd="1" destOrd="0" presId="urn:microsoft.com/office/officeart/2005/8/layout/hierarchy4"/>
    <dgm:cxn modelId="{D20F469B-F456-41BB-8EA5-83DE28CD4954}" type="presParOf" srcId="{99DA93FF-A3B3-4715-85DE-107A5A475AAF}" destId="{DC7E94E9-F2EA-4F80-B86C-4AC1E4DBD83C}" srcOrd="7" destOrd="0" presId="urn:microsoft.com/office/officeart/2005/8/layout/hierarchy4"/>
    <dgm:cxn modelId="{A5C9ECA8-EACB-4A95-892D-FC237090BCA6}" type="presParOf" srcId="{99DA93FF-A3B3-4715-85DE-107A5A475AAF}" destId="{94B4EE1D-38C1-4618-B675-41E7DB3E59D6}" srcOrd="8" destOrd="0" presId="urn:microsoft.com/office/officeart/2005/8/layout/hierarchy4"/>
    <dgm:cxn modelId="{3C308A22-F74F-4335-A85B-1CC5B9FFE26C}" type="presParOf" srcId="{94B4EE1D-38C1-4618-B675-41E7DB3E59D6}" destId="{23F7F5F0-7082-4A88-8E80-811EADD2711F}" srcOrd="0" destOrd="0" presId="urn:microsoft.com/office/officeart/2005/8/layout/hierarchy4"/>
    <dgm:cxn modelId="{C01594A3-A7AF-4564-AEE4-4AC7AFF0C09D}" type="presParOf" srcId="{94B4EE1D-38C1-4618-B675-41E7DB3E59D6}" destId="{3DB5904B-EE18-41C1-AFCC-8A01A3A38D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0FAA5-7527-4FB2-ABC9-A2F7B4DC2841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813908-888C-4DB6-8C02-46B77AAB2493}">
      <dgm:prSet phldrT="[Текст]"/>
      <dgm:spPr/>
      <dgm:t>
        <a:bodyPr/>
        <a:lstStyle/>
        <a:p>
          <a:r>
            <a:rPr lang="ru-RU" dirty="0"/>
            <a:t>Бюджет </a:t>
          </a:r>
          <a:r>
            <a:rPr lang="ru-RU" dirty="0" err="1"/>
            <a:t>Савдянского</a:t>
          </a:r>
          <a:r>
            <a:rPr lang="ru-RU" dirty="0"/>
            <a:t> сельского поселения на 2022 год и плановый период 2023 и 2024 года направлен на решение следующих задач:</a:t>
          </a:r>
        </a:p>
      </dgm:t>
    </dgm:pt>
    <dgm:pt modelId="{C0DA8CF4-FE30-47B5-9429-DF5280AC29D8}" type="parTrans" cxnId="{E323F7CC-687A-4D5E-B39C-C2B0FCDA0541}">
      <dgm:prSet/>
      <dgm:spPr/>
      <dgm:t>
        <a:bodyPr/>
        <a:lstStyle/>
        <a:p>
          <a:endParaRPr lang="ru-RU"/>
        </a:p>
      </dgm:t>
    </dgm:pt>
    <dgm:pt modelId="{ADDEFB9D-F028-4D41-B9ED-8C07AFC96ADB}" type="sibTrans" cxnId="{E323F7CC-687A-4D5E-B39C-C2B0FCDA0541}">
      <dgm:prSet/>
      <dgm:spPr/>
      <dgm:t>
        <a:bodyPr/>
        <a:lstStyle/>
        <a:p>
          <a:endParaRPr lang="ru-RU"/>
        </a:p>
      </dgm:t>
    </dgm:pt>
    <dgm:pt modelId="{A8C63FE4-76F7-4DCB-A31E-343F705D441C}">
      <dgm:prSet phldrT="[Текст]"/>
      <dgm:spPr/>
      <dgm:t>
        <a:bodyPr/>
        <a:lstStyle/>
        <a:p>
          <a:r>
            <a:rPr lang="ru-RU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gm:t>
    </dgm:pt>
    <dgm:pt modelId="{05F568B9-DC87-425A-8CCA-F93AA30CC95D}" type="parTrans" cxnId="{5457557B-7114-4561-8734-13B9934FBA80}">
      <dgm:prSet/>
      <dgm:spPr/>
      <dgm:t>
        <a:bodyPr/>
        <a:lstStyle/>
        <a:p>
          <a:endParaRPr lang="ru-RU"/>
        </a:p>
      </dgm:t>
    </dgm:pt>
    <dgm:pt modelId="{B403A05E-8B18-4B0D-82EC-60EC20D4C6BB}" type="sibTrans" cxnId="{5457557B-7114-4561-8734-13B9934FBA80}">
      <dgm:prSet/>
      <dgm:spPr/>
      <dgm:t>
        <a:bodyPr/>
        <a:lstStyle/>
        <a:p>
          <a:endParaRPr lang="ru-RU"/>
        </a:p>
      </dgm:t>
    </dgm:pt>
    <dgm:pt modelId="{97CECF8B-25BC-453D-A2B0-0470404F9E3F}">
      <dgm:prSet phldrT="[Текст]"/>
      <dgm:spPr/>
      <dgm:t>
        <a:bodyPr/>
        <a:lstStyle/>
        <a:p>
          <a:r>
            <a:rPr lang="ru-RU"/>
            <a:t>Повышение эффективности бюджетных расходов</a:t>
          </a:r>
        </a:p>
      </dgm:t>
    </dgm:pt>
    <dgm:pt modelId="{FEFE8B41-E876-4784-8060-DF6DBEA376C2}" type="parTrans" cxnId="{96FF11DA-CAD0-4202-BF8C-9328CA3F82C6}">
      <dgm:prSet/>
      <dgm:spPr/>
      <dgm:t>
        <a:bodyPr/>
        <a:lstStyle/>
        <a:p>
          <a:endParaRPr lang="ru-RU"/>
        </a:p>
      </dgm:t>
    </dgm:pt>
    <dgm:pt modelId="{F587E40B-8521-4ADA-9B08-8BCF01C960E7}" type="sibTrans" cxnId="{96FF11DA-CAD0-4202-BF8C-9328CA3F82C6}">
      <dgm:prSet/>
      <dgm:spPr/>
      <dgm:t>
        <a:bodyPr/>
        <a:lstStyle/>
        <a:p>
          <a:endParaRPr lang="ru-RU"/>
        </a:p>
      </dgm:t>
    </dgm:pt>
    <dgm:pt modelId="{3B896393-CF3C-4756-8E66-1A7A73544D78}">
      <dgm:prSet phldrT="[Текст]"/>
      <dgm:spPr/>
      <dgm:t>
        <a:bodyPr/>
        <a:lstStyle/>
        <a:p>
          <a:r>
            <a:rPr lang="ru-RU"/>
            <a:t>Повышение прозрачности бюджетных расходов</a:t>
          </a:r>
        </a:p>
      </dgm:t>
    </dgm:pt>
    <dgm:pt modelId="{4DD93569-4656-42B2-B93A-AA1F6E87F154}" type="parTrans" cxnId="{BCBE2C16-8E1B-455F-A478-E67AB69EE041}">
      <dgm:prSet/>
      <dgm:spPr/>
      <dgm:t>
        <a:bodyPr/>
        <a:lstStyle/>
        <a:p>
          <a:endParaRPr lang="ru-RU"/>
        </a:p>
      </dgm:t>
    </dgm:pt>
    <dgm:pt modelId="{40186638-5506-42A1-99C0-F884E09298A1}" type="sibTrans" cxnId="{BCBE2C16-8E1B-455F-A478-E67AB69EE041}">
      <dgm:prSet/>
      <dgm:spPr/>
      <dgm:t>
        <a:bodyPr/>
        <a:lstStyle/>
        <a:p>
          <a:endParaRPr lang="ru-RU"/>
        </a:p>
      </dgm:t>
    </dgm:pt>
    <dgm:pt modelId="{94C54D07-237C-4114-A4B5-36337687170D}" type="pres">
      <dgm:prSet presAssocID="{B010FAA5-7527-4FB2-ABC9-A2F7B4DC28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6A4FA4-DAF0-4194-A14A-01350BC0230E}" type="pres">
      <dgm:prSet presAssocID="{11813908-888C-4DB6-8C02-46B77AAB2493}" presName="vertOne" presStyleCnt="0"/>
      <dgm:spPr/>
    </dgm:pt>
    <dgm:pt modelId="{C13E51ED-2113-40A8-B8AD-261C0BCB2533}" type="pres">
      <dgm:prSet presAssocID="{11813908-888C-4DB6-8C02-46B77AAB2493}" presName="txOne" presStyleLbl="node0" presStyleIdx="0" presStyleCnt="1">
        <dgm:presLayoutVars>
          <dgm:chPref val="3"/>
        </dgm:presLayoutVars>
      </dgm:prSet>
      <dgm:spPr/>
    </dgm:pt>
    <dgm:pt modelId="{6A04E8DB-9029-4C3C-82B7-26A1B5B64E5B}" type="pres">
      <dgm:prSet presAssocID="{11813908-888C-4DB6-8C02-46B77AAB2493}" presName="parTransOne" presStyleCnt="0"/>
      <dgm:spPr/>
    </dgm:pt>
    <dgm:pt modelId="{61B52E25-1EA9-416F-9952-A6CF187F95F6}" type="pres">
      <dgm:prSet presAssocID="{11813908-888C-4DB6-8C02-46B77AAB2493}" presName="horzOne" presStyleCnt="0"/>
      <dgm:spPr/>
    </dgm:pt>
    <dgm:pt modelId="{4C721946-22FC-4DE1-A3DE-9F9C146C8108}" type="pres">
      <dgm:prSet presAssocID="{A8C63FE4-76F7-4DCB-A31E-343F705D441C}" presName="vertTwo" presStyleCnt="0"/>
      <dgm:spPr/>
    </dgm:pt>
    <dgm:pt modelId="{80378AE3-9C61-4011-A142-FE9BC50A4717}" type="pres">
      <dgm:prSet presAssocID="{A8C63FE4-76F7-4DCB-A31E-343F705D441C}" presName="txTwo" presStyleLbl="node2" presStyleIdx="0" presStyleCnt="3">
        <dgm:presLayoutVars>
          <dgm:chPref val="3"/>
        </dgm:presLayoutVars>
      </dgm:prSet>
      <dgm:spPr/>
    </dgm:pt>
    <dgm:pt modelId="{D30D142E-AE9B-4A64-8A70-AA4095F2E1AB}" type="pres">
      <dgm:prSet presAssocID="{A8C63FE4-76F7-4DCB-A31E-343F705D441C}" presName="horzTwo" presStyleCnt="0"/>
      <dgm:spPr/>
    </dgm:pt>
    <dgm:pt modelId="{DD106FA0-0430-4ADC-AB4A-3EA43ECC15EF}" type="pres">
      <dgm:prSet presAssocID="{B403A05E-8B18-4B0D-82EC-60EC20D4C6BB}" presName="sibSpaceTwo" presStyleCnt="0"/>
      <dgm:spPr/>
    </dgm:pt>
    <dgm:pt modelId="{DE958B56-D3EB-4C56-865F-9B74902CCEDE}" type="pres">
      <dgm:prSet presAssocID="{97CECF8B-25BC-453D-A2B0-0470404F9E3F}" presName="vertTwo" presStyleCnt="0"/>
      <dgm:spPr/>
    </dgm:pt>
    <dgm:pt modelId="{57454068-304E-420F-9126-90FFC0C38477}" type="pres">
      <dgm:prSet presAssocID="{97CECF8B-25BC-453D-A2B0-0470404F9E3F}" presName="txTwo" presStyleLbl="node2" presStyleIdx="1" presStyleCnt="3">
        <dgm:presLayoutVars>
          <dgm:chPref val="3"/>
        </dgm:presLayoutVars>
      </dgm:prSet>
      <dgm:spPr/>
    </dgm:pt>
    <dgm:pt modelId="{53418BCD-0143-4933-9B52-C7B73BA630CA}" type="pres">
      <dgm:prSet presAssocID="{97CECF8B-25BC-453D-A2B0-0470404F9E3F}" presName="horzTwo" presStyleCnt="0"/>
      <dgm:spPr/>
    </dgm:pt>
    <dgm:pt modelId="{7B95DDFC-0CAA-45D3-AF4B-2CF97C1A43A0}" type="pres">
      <dgm:prSet presAssocID="{F587E40B-8521-4ADA-9B08-8BCF01C960E7}" presName="sibSpaceTwo" presStyleCnt="0"/>
      <dgm:spPr/>
    </dgm:pt>
    <dgm:pt modelId="{DD2CCB48-D166-4FB8-8C78-8A7485A1E505}" type="pres">
      <dgm:prSet presAssocID="{3B896393-CF3C-4756-8E66-1A7A73544D78}" presName="vertTwo" presStyleCnt="0"/>
      <dgm:spPr/>
    </dgm:pt>
    <dgm:pt modelId="{E233270F-E294-49B7-8E96-C3873389A4AB}" type="pres">
      <dgm:prSet presAssocID="{3B896393-CF3C-4756-8E66-1A7A73544D78}" presName="txTwo" presStyleLbl="node2" presStyleIdx="2" presStyleCnt="3">
        <dgm:presLayoutVars>
          <dgm:chPref val="3"/>
        </dgm:presLayoutVars>
      </dgm:prSet>
      <dgm:spPr/>
    </dgm:pt>
    <dgm:pt modelId="{83FEFC5F-8A39-4829-B1D8-4F0C3ACA66FA}" type="pres">
      <dgm:prSet presAssocID="{3B896393-CF3C-4756-8E66-1A7A73544D78}" presName="horzTwo" presStyleCnt="0"/>
      <dgm:spPr/>
    </dgm:pt>
  </dgm:ptLst>
  <dgm:cxnLst>
    <dgm:cxn modelId="{BCBE2C16-8E1B-455F-A478-E67AB69EE041}" srcId="{11813908-888C-4DB6-8C02-46B77AAB2493}" destId="{3B896393-CF3C-4756-8E66-1A7A73544D78}" srcOrd="2" destOrd="0" parTransId="{4DD93569-4656-42B2-B93A-AA1F6E87F154}" sibTransId="{40186638-5506-42A1-99C0-F884E09298A1}"/>
    <dgm:cxn modelId="{B1F41129-0691-4336-9582-471AC55550F4}" type="presOf" srcId="{A8C63FE4-76F7-4DCB-A31E-343F705D441C}" destId="{80378AE3-9C61-4011-A142-FE9BC50A4717}" srcOrd="0" destOrd="0" presId="urn:microsoft.com/office/officeart/2005/8/layout/hierarchy4"/>
    <dgm:cxn modelId="{5457557B-7114-4561-8734-13B9934FBA80}" srcId="{11813908-888C-4DB6-8C02-46B77AAB2493}" destId="{A8C63FE4-76F7-4DCB-A31E-343F705D441C}" srcOrd="0" destOrd="0" parTransId="{05F568B9-DC87-425A-8CCA-F93AA30CC95D}" sibTransId="{B403A05E-8B18-4B0D-82EC-60EC20D4C6BB}"/>
    <dgm:cxn modelId="{3C33DC9D-B099-40EF-9F1E-D70B4D370A14}" type="presOf" srcId="{B010FAA5-7527-4FB2-ABC9-A2F7B4DC2841}" destId="{94C54D07-237C-4114-A4B5-36337687170D}" srcOrd="0" destOrd="0" presId="urn:microsoft.com/office/officeart/2005/8/layout/hierarchy4"/>
    <dgm:cxn modelId="{3149D49F-B26E-496F-93A2-3E4597805092}" type="presOf" srcId="{3B896393-CF3C-4756-8E66-1A7A73544D78}" destId="{E233270F-E294-49B7-8E96-C3873389A4AB}" srcOrd="0" destOrd="0" presId="urn:microsoft.com/office/officeart/2005/8/layout/hierarchy4"/>
    <dgm:cxn modelId="{4ACC50BB-AA2E-46DD-B6DA-695B4486BC7C}" type="presOf" srcId="{97CECF8B-25BC-453D-A2B0-0470404F9E3F}" destId="{57454068-304E-420F-9126-90FFC0C38477}" srcOrd="0" destOrd="0" presId="urn:microsoft.com/office/officeart/2005/8/layout/hierarchy4"/>
    <dgm:cxn modelId="{C89669BF-5D46-445B-8B2C-001111EFD51B}" type="presOf" srcId="{11813908-888C-4DB6-8C02-46B77AAB2493}" destId="{C13E51ED-2113-40A8-B8AD-261C0BCB2533}" srcOrd="0" destOrd="0" presId="urn:microsoft.com/office/officeart/2005/8/layout/hierarchy4"/>
    <dgm:cxn modelId="{E323F7CC-687A-4D5E-B39C-C2B0FCDA0541}" srcId="{B010FAA5-7527-4FB2-ABC9-A2F7B4DC2841}" destId="{11813908-888C-4DB6-8C02-46B77AAB2493}" srcOrd="0" destOrd="0" parTransId="{C0DA8CF4-FE30-47B5-9429-DF5280AC29D8}" sibTransId="{ADDEFB9D-F028-4D41-B9ED-8C07AFC96ADB}"/>
    <dgm:cxn modelId="{96FF11DA-CAD0-4202-BF8C-9328CA3F82C6}" srcId="{11813908-888C-4DB6-8C02-46B77AAB2493}" destId="{97CECF8B-25BC-453D-A2B0-0470404F9E3F}" srcOrd="1" destOrd="0" parTransId="{FEFE8B41-E876-4784-8060-DF6DBEA376C2}" sibTransId="{F587E40B-8521-4ADA-9B08-8BCF01C960E7}"/>
    <dgm:cxn modelId="{8C1D3A88-5173-4AFB-B2CF-78B6F7FD2D9C}" type="presParOf" srcId="{94C54D07-237C-4114-A4B5-36337687170D}" destId="{986A4FA4-DAF0-4194-A14A-01350BC0230E}" srcOrd="0" destOrd="0" presId="urn:microsoft.com/office/officeart/2005/8/layout/hierarchy4"/>
    <dgm:cxn modelId="{83ADF2E4-2A17-400B-865D-EFBD4C33F102}" type="presParOf" srcId="{986A4FA4-DAF0-4194-A14A-01350BC0230E}" destId="{C13E51ED-2113-40A8-B8AD-261C0BCB2533}" srcOrd="0" destOrd="0" presId="urn:microsoft.com/office/officeart/2005/8/layout/hierarchy4"/>
    <dgm:cxn modelId="{CA5A74BA-CA2C-4153-BA92-E4CF87AB290C}" type="presParOf" srcId="{986A4FA4-DAF0-4194-A14A-01350BC0230E}" destId="{6A04E8DB-9029-4C3C-82B7-26A1B5B64E5B}" srcOrd="1" destOrd="0" presId="urn:microsoft.com/office/officeart/2005/8/layout/hierarchy4"/>
    <dgm:cxn modelId="{1E9CF471-F47E-47C3-BB3D-3C5D13ADB93B}" type="presParOf" srcId="{986A4FA4-DAF0-4194-A14A-01350BC0230E}" destId="{61B52E25-1EA9-416F-9952-A6CF187F95F6}" srcOrd="2" destOrd="0" presId="urn:microsoft.com/office/officeart/2005/8/layout/hierarchy4"/>
    <dgm:cxn modelId="{945B3654-A058-4FD6-B1D4-E6EFA6FF886A}" type="presParOf" srcId="{61B52E25-1EA9-416F-9952-A6CF187F95F6}" destId="{4C721946-22FC-4DE1-A3DE-9F9C146C8108}" srcOrd="0" destOrd="0" presId="urn:microsoft.com/office/officeart/2005/8/layout/hierarchy4"/>
    <dgm:cxn modelId="{CD16E136-99CF-428E-B18B-DDD0E9392E3D}" type="presParOf" srcId="{4C721946-22FC-4DE1-A3DE-9F9C146C8108}" destId="{80378AE3-9C61-4011-A142-FE9BC50A4717}" srcOrd="0" destOrd="0" presId="urn:microsoft.com/office/officeart/2005/8/layout/hierarchy4"/>
    <dgm:cxn modelId="{A6F43B90-184F-450B-8212-95E4B4737124}" type="presParOf" srcId="{4C721946-22FC-4DE1-A3DE-9F9C146C8108}" destId="{D30D142E-AE9B-4A64-8A70-AA4095F2E1AB}" srcOrd="1" destOrd="0" presId="urn:microsoft.com/office/officeart/2005/8/layout/hierarchy4"/>
    <dgm:cxn modelId="{89B440EF-7B21-44D1-A85D-B7884A144C15}" type="presParOf" srcId="{61B52E25-1EA9-416F-9952-A6CF187F95F6}" destId="{DD106FA0-0430-4ADC-AB4A-3EA43ECC15EF}" srcOrd="1" destOrd="0" presId="urn:microsoft.com/office/officeart/2005/8/layout/hierarchy4"/>
    <dgm:cxn modelId="{5D7719B8-2140-4406-8A1F-8BE8FAD2BB44}" type="presParOf" srcId="{61B52E25-1EA9-416F-9952-A6CF187F95F6}" destId="{DE958B56-D3EB-4C56-865F-9B74902CCEDE}" srcOrd="2" destOrd="0" presId="urn:microsoft.com/office/officeart/2005/8/layout/hierarchy4"/>
    <dgm:cxn modelId="{96C4A909-9309-4669-B8CA-6A11F1FC882A}" type="presParOf" srcId="{DE958B56-D3EB-4C56-865F-9B74902CCEDE}" destId="{57454068-304E-420F-9126-90FFC0C38477}" srcOrd="0" destOrd="0" presId="urn:microsoft.com/office/officeart/2005/8/layout/hierarchy4"/>
    <dgm:cxn modelId="{D17871AE-1AF5-4DB1-A8E9-C3541E11FC35}" type="presParOf" srcId="{DE958B56-D3EB-4C56-865F-9B74902CCEDE}" destId="{53418BCD-0143-4933-9B52-C7B73BA630CA}" srcOrd="1" destOrd="0" presId="urn:microsoft.com/office/officeart/2005/8/layout/hierarchy4"/>
    <dgm:cxn modelId="{1350119F-15D7-47D9-82EC-7431D8721DDE}" type="presParOf" srcId="{61B52E25-1EA9-416F-9952-A6CF187F95F6}" destId="{7B95DDFC-0CAA-45D3-AF4B-2CF97C1A43A0}" srcOrd="3" destOrd="0" presId="urn:microsoft.com/office/officeart/2005/8/layout/hierarchy4"/>
    <dgm:cxn modelId="{E74BBDF2-8C6C-4371-A58D-4D5AB93DF139}" type="presParOf" srcId="{61B52E25-1EA9-416F-9952-A6CF187F95F6}" destId="{DD2CCB48-D166-4FB8-8C78-8A7485A1E505}" srcOrd="4" destOrd="0" presId="urn:microsoft.com/office/officeart/2005/8/layout/hierarchy4"/>
    <dgm:cxn modelId="{9650F12F-1300-492C-B053-FFE6C3E22F7A}" type="presParOf" srcId="{DD2CCB48-D166-4FB8-8C78-8A7485A1E505}" destId="{E233270F-E294-49B7-8E96-C3873389A4AB}" srcOrd="0" destOrd="0" presId="urn:microsoft.com/office/officeart/2005/8/layout/hierarchy4"/>
    <dgm:cxn modelId="{68245F21-BE44-43D1-990A-DB48F8AC5554}" type="presParOf" srcId="{DD2CCB48-D166-4FB8-8C78-8A7485A1E505}" destId="{83FEFC5F-8A39-4829-B1D8-4F0C3ACA66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2022 ГОА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/>
            <a:t>налоговые и неналоговые 5089,2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  <a:p>
          <a:r>
            <a:rPr lang="ru-RU" dirty="0"/>
            <a:t>4886,1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/>
            <a:t>непрограмные</a:t>
          </a:r>
          <a:r>
            <a:rPr lang="ru-RU" dirty="0"/>
            <a:t> 194,5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/>
            <a:t>программные 9780,8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B2A73E37-9714-465E-8531-84B86AFB0840}" type="presOf" srcId="{2889D33D-E11D-46F5-A0CE-BA6715764523}" destId="{649B7EB8-A3FC-4D7C-A039-0F84E6ECE751}" srcOrd="0" destOrd="0" presId="urn:microsoft.com/office/officeart/2005/8/layout/hierarchy4"/>
    <dgm:cxn modelId="{43DB6E3C-3ECA-4D86-AB5F-D68DD59F387D}" type="presOf" srcId="{EE867F4A-0033-47AF-B29D-EE1B6BDF16CA}" destId="{4FE63B1D-CA0E-40F0-BD64-8239C67D584E}" srcOrd="0" destOrd="0" presId="urn:microsoft.com/office/officeart/2005/8/layout/hierarchy4"/>
    <dgm:cxn modelId="{2D0FC344-A519-4E7A-8C28-A06D33BC45E5}" type="presOf" srcId="{B620518B-532B-409D-BA87-6ACB01F6E667}" destId="{4F341AAF-41C4-4882-B094-AE20E699A6C5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FE33BD57-0E6E-4ADD-A914-FBDC0CF809FF}" type="presOf" srcId="{2467674D-B4C3-4116-B51D-DEDDF92C60E3}" destId="{499EE29D-B6FA-4334-A2CF-96B4C9BAF0A0}" srcOrd="0" destOrd="0" presId="urn:microsoft.com/office/officeart/2005/8/layout/hierarchy4"/>
    <dgm:cxn modelId="{48AAA8A6-DA1F-41EF-AF99-5579A8A0E1AA}" type="presOf" srcId="{ECDBE29E-34FF-44B1-8E2D-08AC048CA22D}" destId="{267E248F-6AC0-4ADA-A8D9-9AE78FA31100}" srcOrd="0" destOrd="0" presId="urn:microsoft.com/office/officeart/2005/8/layout/hierarchy4"/>
    <dgm:cxn modelId="{378A87AE-C7A5-4ABD-AE1B-808AFC7511C2}" type="presOf" srcId="{20A98F2D-16B6-4498-9D1D-5DFD823947B1}" destId="{C2421583-E6F7-4529-B3A8-B31813FE7DBE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3C37AECB-D116-477F-BE7B-07550CEB4691}" type="presOf" srcId="{86AA8CAC-73E8-40C2-89D9-0DF74AC603FD}" destId="{7FC2451B-AFCD-4335-BC5E-840360ABE8A5}" srcOrd="0" destOrd="0" presId="urn:microsoft.com/office/officeart/2005/8/layout/hierarchy4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C869FEE5-0C73-46CF-8142-A44F99AD551E}" type="presOf" srcId="{2EFBC7F2-2E43-4489-BBE8-B07AC501D855}" destId="{389F678C-EE17-49E3-B2E3-E57B9EBB3251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39F69FDE-1B29-4156-8580-F310CC853018}" type="presParOf" srcId="{649B7EB8-A3FC-4D7C-A039-0F84E6ECE751}" destId="{10EB7602-7933-4391-BCB9-C3735137A311}" srcOrd="0" destOrd="0" presId="urn:microsoft.com/office/officeart/2005/8/layout/hierarchy4"/>
    <dgm:cxn modelId="{EBC283AC-70AB-412B-81BF-CF623127733F}" type="presParOf" srcId="{10EB7602-7933-4391-BCB9-C3735137A311}" destId="{7FC2451B-AFCD-4335-BC5E-840360ABE8A5}" srcOrd="0" destOrd="0" presId="urn:microsoft.com/office/officeart/2005/8/layout/hierarchy4"/>
    <dgm:cxn modelId="{1DD2EC53-3325-4B30-A372-A7FC68F3192A}" type="presParOf" srcId="{10EB7602-7933-4391-BCB9-C3735137A311}" destId="{9A11D38F-A039-4BB7-A4EF-CE1F78B49537}" srcOrd="1" destOrd="0" presId="urn:microsoft.com/office/officeart/2005/8/layout/hierarchy4"/>
    <dgm:cxn modelId="{CC7E13FF-672B-487F-B450-E9E46ED69980}" type="presParOf" srcId="{10EB7602-7933-4391-BCB9-C3735137A311}" destId="{FC5B3F12-FB48-480A-8CA0-2D42E376497B}" srcOrd="2" destOrd="0" presId="urn:microsoft.com/office/officeart/2005/8/layout/hierarchy4"/>
    <dgm:cxn modelId="{A5620230-D043-42F0-908D-2A0B83695847}" type="presParOf" srcId="{FC5B3F12-FB48-480A-8CA0-2D42E376497B}" destId="{8BF50744-72BE-4F08-A992-00F7A82627C6}" srcOrd="0" destOrd="0" presId="urn:microsoft.com/office/officeart/2005/8/layout/hierarchy4"/>
    <dgm:cxn modelId="{EAFFDB6D-C932-440E-A538-D3B951A7A80F}" type="presParOf" srcId="{8BF50744-72BE-4F08-A992-00F7A82627C6}" destId="{267E248F-6AC0-4ADA-A8D9-9AE78FA31100}" srcOrd="0" destOrd="0" presId="urn:microsoft.com/office/officeart/2005/8/layout/hierarchy4"/>
    <dgm:cxn modelId="{EF6A9779-D957-41AC-B87D-C80A31EE0191}" type="presParOf" srcId="{8BF50744-72BE-4F08-A992-00F7A82627C6}" destId="{79F3CEC6-4497-4472-994A-6BC0F6262865}" srcOrd="1" destOrd="0" presId="urn:microsoft.com/office/officeart/2005/8/layout/hierarchy4"/>
    <dgm:cxn modelId="{710588D9-22B5-4BE4-8963-9509414BF51D}" type="presParOf" srcId="{8BF50744-72BE-4F08-A992-00F7A82627C6}" destId="{AB1D2503-E612-49BE-9CCB-EF1E9F91CB0E}" srcOrd="2" destOrd="0" presId="urn:microsoft.com/office/officeart/2005/8/layout/hierarchy4"/>
    <dgm:cxn modelId="{52816811-6110-4E21-9A8C-49F8A0316B96}" type="presParOf" srcId="{AB1D2503-E612-49BE-9CCB-EF1E9F91CB0E}" destId="{57B2A0F8-FC68-476B-9B4A-05C8841E987F}" srcOrd="0" destOrd="0" presId="urn:microsoft.com/office/officeart/2005/8/layout/hierarchy4"/>
    <dgm:cxn modelId="{9E31A7C0-00FE-4399-B603-8F2EF20D9BB0}" type="presParOf" srcId="{57B2A0F8-FC68-476B-9B4A-05C8841E987F}" destId="{499EE29D-B6FA-4334-A2CF-96B4C9BAF0A0}" srcOrd="0" destOrd="0" presId="urn:microsoft.com/office/officeart/2005/8/layout/hierarchy4"/>
    <dgm:cxn modelId="{734F7522-5EEC-4B6B-B71F-961384821E53}" type="presParOf" srcId="{57B2A0F8-FC68-476B-9B4A-05C8841E987F}" destId="{AC1F7B4D-13D1-44D7-9ECC-673EAB76714A}" srcOrd="1" destOrd="0" presId="urn:microsoft.com/office/officeart/2005/8/layout/hierarchy4"/>
    <dgm:cxn modelId="{567A8E85-0DE2-4E26-A84C-AED55856A5F1}" type="presParOf" srcId="{AB1D2503-E612-49BE-9CCB-EF1E9F91CB0E}" destId="{1AC97229-04F3-40F8-933A-47FF2BE3155F}" srcOrd="1" destOrd="0" presId="urn:microsoft.com/office/officeart/2005/8/layout/hierarchy4"/>
    <dgm:cxn modelId="{63B1126D-81B4-4FCD-AE0F-B8A39B2CCA32}" type="presParOf" srcId="{AB1D2503-E612-49BE-9CCB-EF1E9F91CB0E}" destId="{53719D9D-EB16-4907-816C-3D92EDC3C4CF}" srcOrd="2" destOrd="0" presId="urn:microsoft.com/office/officeart/2005/8/layout/hierarchy4"/>
    <dgm:cxn modelId="{FCCFDC57-C57A-4041-9E5B-05D383ACC7DF}" type="presParOf" srcId="{53719D9D-EB16-4907-816C-3D92EDC3C4CF}" destId="{389F678C-EE17-49E3-B2E3-E57B9EBB3251}" srcOrd="0" destOrd="0" presId="urn:microsoft.com/office/officeart/2005/8/layout/hierarchy4"/>
    <dgm:cxn modelId="{A125A82A-63CA-4064-BA76-DEEBEB1FB972}" type="presParOf" srcId="{53719D9D-EB16-4907-816C-3D92EDC3C4CF}" destId="{9729255E-D8E8-4FFF-BAC9-292830B5BDD5}" srcOrd="1" destOrd="0" presId="urn:microsoft.com/office/officeart/2005/8/layout/hierarchy4"/>
    <dgm:cxn modelId="{A6C0B793-AD5C-4B6C-8521-4231A1B8F870}" type="presParOf" srcId="{FC5B3F12-FB48-480A-8CA0-2D42E376497B}" destId="{E07EE6DC-B92F-48A4-B3A0-349AA57156B9}" srcOrd="1" destOrd="0" presId="urn:microsoft.com/office/officeart/2005/8/layout/hierarchy4"/>
    <dgm:cxn modelId="{7EC5E1F4-E6FF-47CF-BFF9-44181A5AF93D}" type="presParOf" srcId="{FC5B3F12-FB48-480A-8CA0-2D42E376497B}" destId="{19E2B927-39A0-4C15-9620-27AD5AE9C8B3}" srcOrd="2" destOrd="0" presId="urn:microsoft.com/office/officeart/2005/8/layout/hierarchy4"/>
    <dgm:cxn modelId="{B8EDE9C3-6029-42E2-897B-3BA1FCB54395}" type="presParOf" srcId="{19E2B927-39A0-4C15-9620-27AD5AE9C8B3}" destId="{C2421583-E6F7-4529-B3A8-B31813FE7DBE}" srcOrd="0" destOrd="0" presId="urn:microsoft.com/office/officeart/2005/8/layout/hierarchy4"/>
    <dgm:cxn modelId="{F82EB1E3-FE31-47CE-A161-5FB248D84C76}" type="presParOf" srcId="{19E2B927-39A0-4C15-9620-27AD5AE9C8B3}" destId="{8D883969-5874-4725-BE6E-3A8B0EFD65A4}" srcOrd="1" destOrd="0" presId="urn:microsoft.com/office/officeart/2005/8/layout/hierarchy4"/>
    <dgm:cxn modelId="{EF24E3AE-725E-4880-B7BD-47279301B3AC}" type="presParOf" srcId="{19E2B927-39A0-4C15-9620-27AD5AE9C8B3}" destId="{E9637B91-E0F3-41D5-94C4-C1503E2939C3}" srcOrd="2" destOrd="0" presId="urn:microsoft.com/office/officeart/2005/8/layout/hierarchy4"/>
    <dgm:cxn modelId="{AF7B1669-DAE8-47E2-9601-197FE763C72F}" type="presParOf" srcId="{E9637B91-E0F3-41D5-94C4-C1503E2939C3}" destId="{0FF3D9AF-D7FB-4B52-BD81-40CBBA93E9CD}" srcOrd="0" destOrd="0" presId="urn:microsoft.com/office/officeart/2005/8/layout/hierarchy4"/>
    <dgm:cxn modelId="{DFA5C231-4212-461B-8213-2B5D625EF385}" type="presParOf" srcId="{0FF3D9AF-D7FB-4B52-BD81-40CBBA93E9CD}" destId="{4FE63B1D-CA0E-40F0-BD64-8239C67D584E}" srcOrd="0" destOrd="0" presId="urn:microsoft.com/office/officeart/2005/8/layout/hierarchy4"/>
    <dgm:cxn modelId="{970A0BE0-B11A-40B3-A3B4-D17C392E4C46}" type="presParOf" srcId="{0FF3D9AF-D7FB-4B52-BD81-40CBBA93E9CD}" destId="{FD7515CC-F1ED-4B03-A937-88A810A63C14}" srcOrd="1" destOrd="0" presId="urn:microsoft.com/office/officeart/2005/8/layout/hierarchy4"/>
    <dgm:cxn modelId="{512C58BC-7B8C-4931-B833-CD3FED73FE34}" type="presParOf" srcId="{E9637B91-E0F3-41D5-94C4-C1503E2939C3}" destId="{22168908-7E81-4420-8BC0-9AF7ED2EB6C4}" srcOrd="1" destOrd="0" presId="urn:microsoft.com/office/officeart/2005/8/layout/hierarchy4"/>
    <dgm:cxn modelId="{33464C2D-1247-4D11-AF40-D6BE1DEB80BE}" type="presParOf" srcId="{E9637B91-E0F3-41D5-94C4-C1503E2939C3}" destId="{679DFF1C-4CDD-4145-83FA-770CC23275C9}" srcOrd="2" destOrd="0" presId="urn:microsoft.com/office/officeart/2005/8/layout/hierarchy4"/>
    <dgm:cxn modelId="{B679E3A6-E712-44C4-A598-72FC4B6B1486}" type="presParOf" srcId="{679DFF1C-4CDD-4145-83FA-770CC23275C9}" destId="{4F341AAF-41C4-4882-B094-AE20E699A6C5}" srcOrd="0" destOrd="0" presId="urn:microsoft.com/office/officeart/2005/8/layout/hierarchy4"/>
    <dgm:cxn modelId="{793013C6-4775-44E5-BAE9-33402BB5BCBF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2023 ГОД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/>
            <a:t>налоговые и неналоговые 5124,7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  <a:p>
          <a:r>
            <a:rPr lang="ru-RU" dirty="0"/>
            <a:t>3933,9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/>
            <a:t>непрограммные 382,3 </a:t>
          </a:r>
          <a:r>
            <a:rPr lang="ru-RU" dirty="0" err="1"/>
            <a:t>тыс</a:t>
          </a:r>
          <a:r>
            <a:rPr lang="ru-RU" dirty="0"/>
            <a:t> . руб.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/>
            <a:t>программные 8676,3тыс.руб.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507B6E3F-19A4-43E6-B389-776125164EDE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EA63CD-08B7-44FF-8B97-68172962B3F5}" type="pres">
      <dgm:prSet presAssocID="{86AA8CAC-73E8-40C2-89D9-0DF74AC603FD}" presName="vertOne" presStyleCnt="0"/>
      <dgm:spPr/>
    </dgm:pt>
    <dgm:pt modelId="{5DB82758-948A-45AC-AEA5-396735AFBACC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</dgm:pt>
    <dgm:pt modelId="{208D12CD-7B1A-4043-B145-86A18CCFBA38}" type="pres">
      <dgm:prSet presAssocID="{86AA8CAC-73E8-40C2-89D9-0DF74AC603FD}" presName="parTransOne" presStyleCnt="0"/>
      <dgm:spPr/>
    </dgm:pt>
    <dgm:pt modelId="{39AB00CC-1568-45B9-8EE1-197763471173}" type="pres">
      <dgm:prSet presAssocID="{86AA8CAC-73E8-40C2-89D9-0DF74AC603FD}" presName="horzOne" presStyleCnt="0"/>
      <dgm:spPr/>
    </dgm:pt>
    <dgm:pt modelId="{6DA3A4AC-9527-4A10-A67A-B410059F3F72}" type="pres">
      <dgm:prSet presAssocID="{ECDBE29E-34FF-44B1-8E2D-08AC048CA22D}" presName="vertTwo" presStyleCnt="0"/>
      <dgm:spPr/>
    </dgm:pt>
    <dgm:pt modelId="{AE21A6C7-63CB-46B9-9117-2B5E2D4557E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</dgm:pt>
    <dgm:pt modelId="{89D4C6D2-70EA-41EC-AEEB-B06E3B8FB18C}" type="pres">
      <dgm:prSet presAssocID="{ECDBE29E-34FF-44B1-8E2D-08AC048CA22D}" presName="parTransTwo" presStyleCnt="0"/>
      <dgm:spPr/>
    </dgm:pt>
    <dgm:pt modelId="{324F97DB-D089-496C-AD79-08C165F04BD7}" type="pres">
      <dgm:prSet presAssocID="{ECDBE29E-34FF-44B1-8E2D-08AC048CA22D}" presName="horzTwo" presStyleCnt="0"/>
      <dgm:spPr/>
    </dgm:pt>
    <dgm:pt modelId="{918E7768-F29D-40D3-8D10-0DEB1CBDDD82}" type="pres">
      <dgm:prSet presAssocID="{2467674D-B4C3-4116-B51D-DEDDF92C60E3}" presName="vertThree" presStyleCnt="0"/>
      <dgm:spPr/>
    </dgm:pt>
    <dgm:pt modelId="{8EBFA0DA-05D5-4D49-8F1E-E540151F4EAD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</dgm:pt>
    <dgm:pt modelId="{26B3E152-3F90-492A-8018-4C485A13DCDA}" type="pres">
      <dgm:prSet presAssocID="{2467674D-B4C3-4116-B51D-DEDDF92C60E3}" presName="horzThree" presStyleCnt="0"/>
      <dgm:spPr/>
    </dgm:pt>
    <dgm:pt modelId="{188DA144-691C-471B-AB44-362E8ED35F1B}" type="pres">
      <dgm:prSet presAssocID="{758172C1-CE08-4956-B84E-E356C94530C8}" presName="sibSpaceThree" presStyleCnt="0"/>
      <dgm:spPr/>
    </dgm:pt>
    <dgm:pt modelId="{97E171F0-E28C-4DA2-B7CA-8F5EB4FD3D45}" type="pres">
      <dgm:prSet presAssocID="{2EFBC7F2-2E43-4489-BBE8-B07AC501D855}" presName="vertThree" presStyleCnt="0"/>
      <dgm:spPr/>
    </dgm:pt>
    <dgm:pt modelId="{021FAAAB-5703-4329-AED4-5AD3175EC3A5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</dgm:pt>
    <dgm:pt modelId="{311ABF4A-8FA1-49AC-A573-A660968CABED}" type="pres">
      <dgm:prSet presAssocID="{2EFBC7F2-2E43-4489-BBE8-B07AC501D855}" presName="horzThree" presStyleCnt="0"/>
      <dgm:spPr/>
    </dgm:pt>
    <dgm:pt modelId="{7D76E269-B956-4DD5-83D3-E65A7D83FCBF}" type="pres">
      <dgm:prSet presAssocID="{94CC6691-8C6B-4CB6-B6AE-3A5C90FC2F69}" presName="sibSpaceTwo" presStyleCnt="0"/>
      <dgm:spPr/>
    </dgm:pt>
    <dgm:pt modelId="{0AB1E42D-9510-41CA-81AA-B9F71D856C6D}" type="pres">
      <dgm:prSet presAssocID="{20A98F2D-16B6-4498-9D1D-5DFD823947B1}" presName="vertTwo" presStyleCnt="0"/>
      <dgm:spPr/>
    </dgm:pt>
    <dgm:pt modelId="{1DD81F21-F448-4327-B1A8-BA2788F37662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</dgm:pt>
    <dgm:pt modelId="{D6C92725-7A2C-417F-BF81-1C187F2FDFE4}" type="pres">
      <dgm:prSet presAssocID="{20A98F2D-16B6-4498-9D1D-5DFD823947B1}" presName="parTransTwo" presStyleCnt="0"/>
      <dgm:spPr/>
    </dgm:pt>
    <dgm:pt modelId="{89B0DB2A-60E1-4B28-958F-50062DAC7A54}" type="pres">
      <dgm:prSet presAssocID="{20A98F2D-16B6-4498-9D1D-5DFD823947B1}" presName="horzTwo" presStyleCnt="0"/>
      <dgm:spPr/>
    </dgm:pt>
    <dgm:pt modelId="{45D9ACC0-A73A-436F-868F-2683D5EF0CDB}" type="pres">
      <dgm:prSet presAssocID="{EE867F4A-0033-47AF-B29D-EE1B6BDF16CA}" presName="vertThree" presStyleCnt="0"/>
      <dgm:spPr/>
    </dgm:pt>
    <dgm:pt modelId="{D57E3483-5D50-48C3-8E53-4A0F8E81BFD1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</dgm:pt>
    <dgm:pt modelId="{A0E4263B-C375-4719-A422-CFA2EB10E8EF}" type="pres">
      <dgm:prSet presAssocID="{EE867F4A-0033-47AF-B29D-EE1B6BDF16CA}" presName="horzThree" presStyleCnt="0"/>
      <dgm:spPr/>
    </dgm:pt>
    <dgm:pt modelId="{007E1D8C-A8EB-4631-BED8-A0E2EC27E1DC}" type="pres">
      <dgm:prSet presAssocID="{313D5B34-01C2-464D-9AD0-39CED5A42FBE}" presName="sibSpaceThree" presStyleCnt="0"/>
      <dgm:spPr/>
    </dgm:pt>
    <dgm:pt modelId="{D45DC67A-D422-4631-A303-5279DE57BA9F}" type="pres">
      <dgm:prSet presAssocID="{B620518B-532B-409D-BA87-6ACB01F6E667}" presName="vertThree" presStyleCnt="0"/>
      <dgm:spPr/>
    </dgm:pt>
    <dgm:pt modelId="{F02101CD-DAA0-4BFD-9D45-6480E8330A1F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</dgm:pt>
    <dgm:pt modelId="{A994CE76-8460-451E-8458-86812464AF25}" type="pres">
      <dgm:prSet presAssocID="{B620518B-532B-409D-BA87-6ACB01F6E667}" presName="horzThree" presStyleCnt="0"/>
      <dgm:spPr/>
    </dgm:pt>
  </dgm:ptLst>
  <dgm:cxnLst>
    <dgm:cxn modelId="{A2290E2A-3329-422D-8DE9-A0AD57160C62}" type="presOf" srcId="{2889D33D-E11D-46F5-A0CE-BA6715764523}" destId="{507B6E3F-19A4-43E6-B389-776125164EDE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68FA4D35-5018-47F0-8C42-AA1243705A14}" type="presOf" srcId="{ECDBE29E-34FF-44B1-8E2D-08AC048CA22D}" destId="{AE21A6C7-63CB-46B9-9117-2B5E2D4557E0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E7138968-1452-417B-AEB3-041EC1C1E008}" type="presOf" srcId="{EE867F4A-0033-47AF-B29D-EE1B6BDF16CA}" destId="{D57E3483-5D50-48C3-8E53-4A0F8E81BFD1}" srcOrd="0" destOrd="0" presId="urn:microsoft.com/office/officeart/2005/8/layout/hierarchy4"/>
    <dgm:cxn modelId="{F7CE5B86-1D86-47B5-B3BE-B7AB58077FDA}" type="presOf" srcId="{2EFBC7F2-2E43-4489-BBE8-B07AC501D855}" destId="{021FAAAB-5703-4329-AED4-5AD3175EC3A5}" srcOrd="0" destOrd="0" presId="urn:microsoft.com/office/officeart/2005/8/layout/hierarchy4"/>
    <dgm:cxn modelId="{459646B5-12FE-46AF-9D5A-0EEE1352D82F}" type="presOf" srcId="{20A98F2D-16B6-4498-9D1D-5DFD823947B1}" destId="{1DD81F21-F448-4327-B1A8-BA2788F37662}" srcOrd="0" destOrd="0" presId="urn:microsoft.com/office/officeart/2005/8/layout/hierarchy4"/>
    <dgm:cxn modelId="{4BDA99B5-8E8C-4A93-86F7-28244963C625}" type="presOf" srcId="{2467674D-B4C3-4116-B51D-DEDDF92C60E3}" destId="{8EBFA0DA-05D5-4D49-8F1E-E540151F4EAD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2DCEA0DF-67B7-4232-810F-1A62C18D8DC6}" type="presOf" srcId="{86AA8CAC-73E8-40C2-89D9-0DF74AC603FD}" destId="{5DB82758-948A-45AC-AEA5-396735AFBACC}" srcOrd="0" destOrd="0" presId="urn:microsoft.com/office/officeart/2005/8/layout/hierarchy4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A08012EE-3AC1-4D95-88FC-6339D5AB9451}" type="presOf" srcId="{B620518B-532B-409D-BA87-6ACB01F6E667}" destId="{F02101CD-DAA0-4BFD-9D45-6480E8330A1F}" srcOrd="0" destOrd="0" presId="urn:microsoft.com/office/officeart/2005/8/layout/hierarchy4"/>
    <dgm:cxn modelId="{AD9888E3-6A08-4EED-BCA0-564190B61FD8}" type="presParOf" srcId="{507B6E3F-19A4-43E6-B389-776125164EDE}" destId="{CBEA63CD-08B7-44FF-8B97-68172962B3F5}" srcOrd="0" destOrd="0" presId="urn:microsoft.com/office/officeart/2005/8/layout/hierarchy4"/>
    <dgm:cxn modelId="{36BBBE09-79E6-4FEF-9E62-2243C01EB03E}" type="presParOf" srcId="{CBEA63CD-08B7-44FF-8B97-68172962B3F5}" destId="{5DB82758-948A-45AC-AEA5-396735AFBACC}" srcOrd="0" destOrd="0" presId="urn:microsoft.com/office/officeart/2005/8/layout/hierarchy4"/>
    <dgm:cxn modelId="{711DC41B-4A7D-4719-8C6E-CB39B3BBB72E}" type="presParOf" srcId="{CBEA63CD-08B7-44FF-8B97-68172962B3F5}" destId="{208D12CD-7B1A-4043-B145-86A18CCFBA38}" srcOrd="1" destOrd="0" presId="urn:microsoft.com/office/officeart/2005/8/layout/hierarchy4"/>
    <dgm:cxn modelId="{B9F280E0-E1D5-43E5-8814-ABE93E2EB9AC}" type="presParOf" srcId="{CBEA63CD-08B7-44FF-8B97-68172962B3F5}" destId="{39AB00CC-1568-45B9-8EE1-197763471173}" srcOrd="2" destOrd="0" presId="urn:microsoft.com/office/officeart/2005/8/layout/hierarchy4"/>
    <dgm:cxn modelId="{9393F3DE-952D-45F2-93C2-1B877C6AE9BC}" type="presParOf" srcId="{39AB00CC-1568-45B9-8EE1-197763471173}" destId="{6DA3A4AC-9527-4A10-A67A-B410059F3F72}" srcOrd="0" destOrd="0" presId="urn:microsoft.com/office/officeart/2005/8/layout/hierarchy4"/>
    <dgm:cxn modelId="{875F4BBA-D6EA-4A78-B278-EABBC4B63AC8}" type="presParOf" srcId="{6DA3A4AC-9527-4A10-A67A-B410059F3F72}" destId="{AE21A6C7-63CB-46B9-9117-2B5E2D4557E0}" srcOrd="0" destOrd="0" presId="urn:microsoft.com/office/officeart/2005/8/layout/hierarchy4"/>
    <dgm:cxn modelId="{4F6C99D7-3BC9-42E2-9383-3641E82A8E89}" type="presParOf" srcId="{6DA3A4AC-9527-4A10-A67A-B410059F3F72}" destId="{89D4C6D2-70EA-41EC-AEEB-B06E3B8FB18C}" srcOrd="1" destOrd="0" presId="urn:microsoft.com/office/officeart/2005/8/layout/hierarchy4"/>
    <dgm:cxn modelId="{1BE796F6-0574-42E3-A4A9-D1FB476EB19A}" type="presParOf" srcId="{6DA3A4AC-9527-4A10-A67A-B410059F3F72}" destId="{324F97DB-D089-496C-AD79-08C165F04BD7}" srcOrd="2" destOrd="0" presId="urn:microsoft.com/office/officeart/2005/8/layout/hierarchy4"/>
    <dgm:cxn modelId="{6E8C9BA5-8D19-41CE-9FFC-054BE9F13FCC}" type="presParOf" srcId="{324F97DB-D089-496C-AD79-08C165F04BD7}" destId="{918E7768-F29D-40D3-8D10-0DEB1CBDDD82}" srcOrd="0" destOrd="0" presId="urn:microsoft.com/office/officeart/2005/8/layout/hierarchy4"/>
    <dgm:cxn modelId="{6D13BDEF-ACA8-434B-8121-1963B56D4AE7}" type="presParOf" srcId="{918E7768-F29D-40D3-8D10-0DEB1CBDDD82}" destId="{8EBFA0DA-05D5-4D49-8F1E-E540151F4EAD}" srcOrd="0" destOrd="0" presId="urn:microsoft.com/office/officeart/2005/8/layout/hierarchy4"/>
    <dgm:cxn modelId="{5E69E91E-0878-4DF6-980B-E9408BBCF68A}" type="presParOf" srcId="{918E7768-F29D-40D3-8D10-0DEB1CBDDD82}" destId="{26B3E152-3F90-492A-8018-4C485A13DCDA}" srcOrd="1" destOrd="0" presId="urn:microsoft.com/office/officeart/2005/8/layout/hierarchy4"/>
    <dgm:cxn modelId="{B07AB1A5-7A39-4696-8E1C-D5F33023415A}" type="presParOf" srcId="{324F97DB-D089-496C-AD79-08C165F04BD7}" destId="{188DA144-691C-471B-AB44-362E8ED35F1B}" srcOrd="1" destOrd="0" presId="urn:microsoft.com/office/officeart/2005/8/layout/hierarchy4"/>
    <dgm:cxn modelId="{CA83922C-672A-4FA1-B068-F6ED5A64B6A4}" type="presParOf" srcId="{324F97DB-D089-496C-AD79-08C165F04BD7}" destId="{97E171F0-E28C-4DA2-B7CA-8F5EB4FD3D45}" srcOrd="2" destOrd="0" presId="urn:microsoft.com/office/officeart/2005/8/layout/hierarchy4"/>
    <dgm:cxn modelId="{0E269FDA-A9A2-4333-9C4A-32368187E5D4}" type="presParOf" srcId="{97E171F0-E28C-4DA2-B7CA-8F5EB4FD3D45}" destId="{021FAAAB-5703-4329-AED4-5AD3175EC3A5}" srcOrd="0" destOrd="0" presId="urn:microsoft.com/office/officeart/2005/8/layout/hierarchy4"/>
    <dgm:cxn modelId="{4B659E62-7402-4706-88B1-D1F144B0921C}" type="presParOf" srcId="{97E171F0-E28C-4DA2-B7CA-8F5EB4FD3D45}" destId="{311ABF4A-8FA1-49AC-A573-A660968CABED}" srcOrd="1" destOrd="0" presId="urn:microsoft.com/office/officeart/2005/8/layout/hierarchy4"/>
    <dgm:cxn modelId="{9D872B93-741A-40B3-9B54-30BC5DEE4F18}" type="presParOf" srcId="{39AB00CC-1568-45B9-8EE1-197763471173}" destId="{7D76E269-B956-4DD5-83D3-E65A7D83FCBF}" srcOrd="1" destOrd="0" presId="urn:microsoft.com/office/officeart/2005/8/layout/hierarchy4"/>
    <dgm:cxn modelId="{9E59E7A9-7FAD-486F-AFE2-C2EE2F47E2E7}" type="presParOf" srcId="{39AB00CC-1568-45B9-8EE1-197763471173}" destId="{0AB1E42D-9510-41CA-81AA-B9F71D856C6D}" srcOrd="2" destOrd="0" presId="urn:microsoft.com/office/officeart/2005/8/layout/hierarchy4"/>
    <dgm:cxn modelId="{96BADA3E-909A-45F7-9099-9CA50CB7E7C8}" type="presParOf" srcId="{0AB1E42D-9510-41CA-81AA-B9F71D856C6D}" destId="{1DD81F21-F448-4327-B1A8-BA2788F37662}" srcOrd="0" destOrd="0" presId="urn:microsoft.com/office/officeart/2005/8/layout/hierarchy4"/>
    <dgm:cxn modelId="{4630DA96-8AC1-45CD-A14B-C0906F90C19B}" type="presParOf" srcId="{0AB1E42D-9510-41CA-81AA-B9F71D856C6D}" destId="{D6C92725-7A2C-417F-BF81-1C187F2FDFE4}" srcOrd="1" destOrd="0" presId="urn:microsoft.com/office/officeart/2005/8/layout/hierarchy4"/>
    <dgm:cxn modelId="{6991FC67-DA0B-42A2-BC85-36C3E507A174}" type="presParOf" srcId="{0AB1E42D-9510-41CA-81AA-B9F71D856C6D}" destId="{89B0DB2A-60E1-4B28-958F-50062DAC7A54}" srcOrd="2" destOrd="0" presId="urn:microsoft.com/office/officeart/2005/8/layout/hierarchy4"/>
    <dgm:cxn modelId="{FAEE6A7B-96F8-493B-B323-CC09340DFCA3}" type="presParOf" srcId="{89B0DB2A-60E1-4B28-958F-50062DAC7A54}" destId="{45D9ACC0-A73A-436F-868F-2683D5EF0CDB}" srcOrd="0" destOrd="0" presId="urn:microsoft.com/office/officeart/2005/8/layout/hierarchy4"/>
    <dgm:cxn modelId="{99172BA3-7A61-4842-AE1D-C379C1864501}" type="presParOf" srcId="{45D9ACC0-A73A-436F-868F-2683D5EF0CDB}" destId="{D57E3483-5D50-48C3-8E53-4A0F8E81BFD1}" srcOrd="0" destOrd="0" presId="urn:microsoft.com/office/officeart/2005/8/layout/hierarchy4"/>
    <dgm:cxn modelId="{390BE56D-8F82-4B0F-A7A1-C8C25D988A2D}" type="presParOf" srcId="{45D9ACC0-A73A-436F-868F-2683D5EF0CDB}" destId="{A0E4263B-C375-4719-A422-CFA2EB10E8EF}" srcOrd="1" destOrd="0" presId="urn:microsoft.com/office/officeart/2005/8/layout/hierarchy4"/>
    <dgm:cxn modelId="{7F8966E7-E479-401F-9899-29717B36B744}" type="presParOf" srcId="{89B0DB2A-60E1-4B28-958F-50062DAC7A54}" destId="{007E1D8C-A8EB-4631-BED8-A0E2EC27E1DC}" srcOrd="1" destOrd="0" presId="urn:microsoft.com/office/officeart/2005/8/layout/hierarchy4"/>
    <dgm:cxn modelId="{DC11BC98-EB4C-4FA4-A011-F519A1C17C54}" type="presParOf" srcId="{89B0DB2A-60E1-4B28-958F-50062DAC7A54}" destId="{D45DC67A-D422-4631-A303-5279DE57BA9F}" srcOrd="2" destOrd="0" presId="urn:microsoft.com/office/officeart/2005/8/layout/hierarchy4"/>
    <dgm:cxn modelId="{5AF31B49-A22E-4421-AF00-155A772378AA}" type="presParOf" srcId="{D45DC67A-D422-4631-A303-5279DE57BA9F}" destId="{F02101CD-DAA0-4BFD-9D45-6480E8330A1F}" srcOrd="0" destOrd="0" presId="urn:microsoft.com/office/officeart/2005/8/layout/hierarchy4"/>
    <dgm:cxn modelId="{947980FD-7CCA-4675-83F4-5A3ADB8B7FA2}" type="presParOf" srcId="{D45DC67A-D422-4631-A303-5279DE57BA9F}" destId="{A994CE76-8460-451E-8458-86812464AF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/>
            <a:t>ПРОЕКТ БЮДЖЕТА  НА 2024 ГОД</a:t>
          </a:r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/>
      <dgm:spPr/>
      <dgm:t>
        <a:bodyPr/>
        <a:lstStyle/>
        <a:p>
          <a:r>
            <a:rPr lang="ru-RU"/>
            <a:t>Доходы</a:t>
          </a: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/>
            <a:t>налоговые и неналоговые</a:t>
          </a:r>
          <a:r>
            <a:rPr lang="en-US" dirty="0"/>
            <a:t> </a:t>
          </a:r>
          <a:r>
            <a:rPr lang="ru-RU" dirty="0"/>
            <a:t>5241,1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/>
            <a:t>безвозмездные поступления 3442,3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/>
      <dgm:spPr/>
      <dgm:t>
        <a:bodyPr/>
        <a:lstStyle/>
        <a:p>
          <a:r>
            <a:rPr lang="ru-RU"/>
            <a:t>Расходы</a:t>
          </a: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/>
            <a:t>непрограмные</a:t>
          </a:r>
          <a:r>
            <a:rPr lang="ru-RU" dirty="0"/>
            <a:t> 483,6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/>
            <a:t>программные 8199,8 </a:t>
          </a:r>
          <a:r>
            <a:rPr lang="ru-RU" dirty="0" err="1"/>
            <a:t>тыс.руб</a:t>
          </a:r>
          <a:r>
            <a:rPr lang="ru-RU" dirty="0"/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FBAA9054-B43D-44A2-BFA5-D7C9A0B6FF09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B32EC5-65B7-4871-9A48-354518C9677E}" type="pres">
      <dgm:prSet presAssocID="{86AA8CAC-73E8-40C2-89D9-0DF74AC603FD}" presName="vertOne" presStyleCnt="0"/>
      <dgm:spPr/>
    </dgm:pt>
    <dgm:pt modelId="{49CD2E33-0D5F-4504-93CE-EE2DAC0D6E8B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</dgm:pt>
    <dgm:pt modelId="{EE454D2D-BA82-408E-8988-73859E205403}" type="pres">
      <dgm:prSet presAssocID="{86AA8CAC-73E8-40C2-89D9-0DF74AC603FD}" presName="parTransOne" presStyleCnt="0"/>
      <dgm:spPr/>
    </dgm:pt>
    <dgm:pt modelId="{4B176E13-44C7-4F48-9CDC-708D93BD33FF}" type="pres">
      <dgm:prSet presAssocID="{86AA8CAC-73E8-40C2-89D9-0DF74AC603FD}" presName="horzOne" presStyleCnt="0"/>
      <dgm:spPr/>
    </dgm:pt>
    <dgm:pt modelId="{BAC70005-EE12-43D8-905A-CF54A13DB45F}" type="pres">
      <dgm:prSet presAssocID="{ECDBE29E-34FF-44B1-8E2D-08AC048CA22D}" presName="vertTwo" presStyleCnt="0"/>
      <dgm:spPr/>
    </dgm:pt>
    <dgm:pt modelId="{20268015-00C2-4313-8524-2E1587D43A04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</dgm:pt>
    <dgm:pt modelId="{04731249-1B92-4D5A-A999-64C5D5629486}" type="pres">
      <dgm:prSet presAssocID="{ECDBE29E-34FF-44B1-8E2D-08AC048CA22D}" presName="parTransTwo" presStyleCnt="0"/>
      <dgm:spPr/>
    </dgm:pt>
    <dgm:pt modelId="{F4C42E58-6C5F-4AC2-B4C5-151193337092}" type="pres">
      <dgm:prSet presAssocID="{ECDBE29E-34FF-44B1-8E2D-08AC048CA22D}" presName="horzTwo" presStyleCnt="0"/>
      <dgm:spPr/>
    </dgm:pt>
    <dgm:pt modelId="{57DE5E03-D29E-47EA-92FF-75AC672BF772}" type="pres">
      <dgm:prSet presAssocID="{2467674D-B4C3-4116-B51D-DEDDF92C60E3}" presName="vertThree" presStyleCnt="0"/>
      <dgm:spPr/>
    </dgm:pt>
    <dgm:pt modelId="{F897F114-1DE0-4B4E-B962-5AFBDE8DF918}" type="pres">
      <dgm:prSet presAssocID="{2467674D-B4C3-4116-B51D-DEDDF92C60E3}" presName="txThree" presStyleLbl="node3" presStyleIdx="0" presStyleCnt="4">
        <dgm:presLayoutVars>
          <dgm:chPref val="3"/>
        </dgm:presLayoutVars>
      </dgm:prSet>
      <dgm:spPr/>
    </dgm:pt>
    <dgm:pt modelId="{7229C02D-B9FE-4CC6-9F32-86DF97D9AA0D}" type="pres">
      <dgm:prSet presAssocID="{2467674D-B4C3-4116-B51D-DEDDF92C60E3}" presName="horzThree" presStyleCnt="0"/>
      <dgm:spPr/>
    </dgm:pt>
    <dgm:pt modelId="{31F8D30E-E34B-46BB-B52E-5CC79E9F4304}" type="pres">
      <dgm:prSet presAssocID="{758172C1-CE08-4956-B84E-E356C94530C8}" presName="sibSpaceThree" presStyleCnt="0"/>
      <dgm:spPr/>
    </dgm:pt>
    <dgm:pt modelId="{5660002F-86E4-4F24-88F7-FB2105DD45C5}" type="pres">
      <dgm:prSet presAssocID="{2EFBC7F2-2E43-4489-BBE8-B07AC501D855}" presName="vertThree" presStyleCnt="0"/>
      <dgm:spPr/>
    </dgm:pt>
    <dgm:pt modelId="{4F8EA586-C9E3-4C78-B539-8305CBF11CFD}" type="pres">
      <dgm:prSet presAssocID="{2EFBC7F2-2E43-4489-BBE8-B07AC501D855}" presName="txThree" presStyleLbl="node3" presStyleIdx="1" presStyleCnt="4">
        <dgm:presLayoutVars>
          <dgm:chPref val="3"/>
        </dgm:presLayoutVars>
      </dgm:prSet>
      <dgm:spPr/>
    </dgm:pt>
    <dgm:pt modelId="{5A405535-F044-42B5-8004-79537C50888A}" type="pres">
      <dgm:prSet presAssocID="{2EFBC7F2-2E43-4489-BBE8-B07AC501D855}" presName="horzThree" presStyleCnt="0"/>
      <dgm:spPr/>
    </dgm:pt>
    <dgm:pt modelId="{C08882F2-9FB9-4562-B80F-5E31B2938E81}" type="pres">
      <dgm:prSet presAssocID="{94CC6691-8C6B-4CB6-B6AE-3A5C90FC2F69}" presName="sibSpaceTwo" presStyleCnt="0"/>
      <dgm:spPr/>
    </dgm:pt>
    <dgm:pt modelId="{14B53A02-5F18-4929-8674-CE99B6C47712}" type="pres">
      <dgm:prSet presAssocID="{20A98F2D-16B6-4498-9D1D-5DFD823947B1}" presName="vertTwo" presStyleCnt="0"/>
      <dgm:spPr/>
    </dgm:pt>
    <dgm:pt modelId="{D23B147D-7D21-41AD-99AD-CD2E1A80E035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</dgm:pt>
    <dgm:pt modelId="{A1E617E2-EE29-45BF-B0BF-4D6A2F7021F1}" type="pres">
      <dgm:prSet presAssocID="{20A98F2D-16B6-4498-9D1D-5DFD823947B1}" presName="parTransTwo" presStyleCnt="0"/>
      <dgm:spPr/>
    </dgm:pt>
    <dgm:pt modelId="{57C6C5E3-D74D-4E1D-9DCB-840ED1499BD4}" type="pres">
      <dgm:prSet presAssocID="{20A98F2D-16B6-4498-9D1D-5DFD823947B1}" presName="horzTwo" presStyleCnt="0"/>
      <dgm:spPr/>
    </dgm:pt>
    <dgm:pt modelId="{6B0562FD-8C32-4242-98EC-8A96013FA76D}" type="pres">
      <dgm:prSet presAssocID="{EE867F4A-0033-47AF-B29D-EE1B6BDF16CA}" presName="vertThree" presStyleCnt="0"/>
      <dgm:spPr/>
    </dgm:pt>
    <dgm:pt modelId="{7EC6ABD4-FEC7-4F2E-B328-C127FF1A531F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</dgm:pt>
    <dgm:pt modelId="{C6AB00AE-8371-4082-BB59-A72FF50FFF9A}" type="pres">
      <dgm:prSet presAssocID="{EE867F4A-0033-47AF-B29D-EE1B6BDF16CA}" presName="horzThree" presStyleCnt="0"/>
      <dgm:spPr/>
    </dgm:pt>
    <dgm:pt modelId="{8D169882-E11B-40FB-8E65-76BD39FC813A}" type="pres">
      <dgm:prSet presAssocID="{313D5B34-01C2-464D-9AD0-39CED5A42FBE}" presName="sibSpaceThree" presStyleCnt="0"/>
      <dgm:spPr/>
    </dgm:pt>
    <dgm:pt modelId="{B909A92C-3AE2-4897-8FC7-BB88F543BAC0}" type="pres">
      <dgm:prSet presAssocID="{B620518B-532B-409D-BA87-6ACB01F6E667}" presName="vertThree" presStyleCnt="0"/>
      <dgm:spPr/>
    </dgm:pt>
    <dgm:pt modelId="{4C9574E9-5E82-4B87-B19A-912FBC45772B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</dgm:pt>
    <dgm:pt modelId="{D379BC1E-0313-484B-A392-B756068E27EC}" type="pres">
      <dgm:prSet presAssocID="{B620518B-532B-409D-BA87-6ACB01F6E667}" presName="horzThree" presStyleCnt="0"/>
      <dgm:spPr/>
    </dgm:pt>
  </dgm:ptLst>
  <dgm:cxnLst>
    <dgm:cxn modelId="{6CAB8B10-C1A8-4D0E-BA57-5449DDEF5E0E}" type="presOf" srcId="{EE867F4A-0033-47AF-B29D-EE1B6BDF16CA}" destId="{7EC6ABD4-FEC7-4F2E-B328-C127FF1A531F}" srcOrd="0" destOrd="0" presId="urn:microsoft.com/office/officeart/2005/8/layout/hierarchy4"/>
    <dgm:cxn modelId="{43CB4212-CADB-4EF9-9B6F-0928908708F8}" type="presOf" srcId="{86AA8CAC-73E8-40C2-89D9-0DF74AC603FD}" destId="{49CD2E33-0D5F-4504-93CE-EE2DAC0D6E8B}" srcOrd="0" destOrd="0" presId="urn:microsoft.com/office/officeart/2005/8/layout/hierarchy4"/>
    <dgm:cxn modelId="{5B7BD32C-6A80-49DD-9857-E503DA99457E}" type="presOf" srcId="{20A98F2D-16B6-4498-9D1D-5DFD823947B1}" destId="{D23B147D-7D21-41AD-99AD-CD2E1A80E035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9F91BF83-342F-412B-8D00-B987A073CC4D}" type="presOf" srcId="{2EFBC7F2-2E43-4489-BBE8-B07AC501D855}" destId="{4F8EA586-C9E3-4C78-B539-8305CBF11CFD}" srcOrd="0" destOrd="0" presId="urn:microsoft.com/office/officeart/2005/8/layout/hierarchy4"/>
    <dgm:cxn modelId="{0C363088-19D2-4CCA-9F85-BC1A30CCAD4A}" type="presOf" srcId="{B620518B-532B-409D-BA87-6ACB01F6E667}" destId="{4C9574E9-5E82-4B87-B19A-912FBC45772B}" srcOrd="0" destOrd="0" presId="urn:microsoft.com/office/officeart/2005/8/layout/hierarchy4"/>
    <dgm:cxn modelId="{D0AA148E-32C8-4E41-8F88-6EBE18619E28}" type="presOf" srcId="{ECDBE29E-34FF-44B1-8E2D-08AC048CA22D}" destId="{20268015-00C2-4313-8524-2E1587D43A04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656027FA-3E69-4AE4-8755-659810A1F3D1}" type="presOf" srcId="{2467674D-B4C3-4116-B51D-DEDDF92C60E3}" destId="{F897F114-1DE0-4B4E-B962-5AFBDE8DF918}" srcOrd="0" destOrd="0" presId="urn:microsoft.com/office/officeart/2005/8/layout/hierarchy4"/>
    <dgm:cxn modelId="{EBF879FF-41E8-4B9C-AB43-E641309D0BAE}" type="presOf" srcId="{2889D33D-E11D-46F5-A0CE-BA6715764523}" destId="{FBAA9054-B43D-44A2-BFA5-D7C9A0B6FF09}" srcOrd="0" destOrd="0" presId="urn:microsoft.com/office/officeart/2005/8/layout/hierarchy4"/>
    <dgm:cxn modelId="{25C09DD7-DE6B-453B-BD11-82836E8A0BF2}" type="presParOf" srcId="{FBAA9054-B43D-44A2-BFA5-D7C9A0B6FF09}" destId="{5EB32EC5-65B7-4871-9A48-354518C9677E}" srcOrd="0" destOrd="0" presId="urn:microsoft.com/office/officeart/2005/8/layout/hierarchy4"/>
    <dgm:cxn modelId="{C93BB1FC-2E50-4033-AEF1-CFA48FD2E2FE}" type="presParOf" srcId="{5EB32EC5-65B7-4871-9A48-354518C9677E}" destId="{49CD2E33-0D5F-4504-93CE-EE2DAC0D6E8B}" srcOrd="0" destOrd="0" presId="urn:microsoft.com/office/officeart/2005/8/layout/hierarchy4"/>
    <dgm:cxn modelId="{3BB10080-50E9-4631-B10C-41376A553AE2}" type="presParOf" srcId="{5EB32EC5-65B7-4871-9A48-354518C9677E}" destId="{EE454D2D-BA82-408E-8988-73859E205403}" srcOrd="1" destOrd="0" presId="urn:microsoft.com/office/officeart/2005/8/layout/hierarchy4"/>
    <dgm:cxn modelId="{64B81E3B-62DB-464E-BC85-0D8FB4A319A2}" type="presParOf" srcId="{5EB32EC5-65B7-4871-9A48-354518C9677E}" destId="{4B176E13-44C7-4F48-9CDC-708D93BD33FF}" srcOrd="2" destOrd="0" presId="urn:microsoft.com/office/officeart/2005/8/layout/hierarchy4"/>
    <dgm:cxn modelId="{7543D293-6084-434C-BC57-935E70F2D70F}" type="presParOf" srcId="{4B176E13-44C7-4F48-9CDC-708D93BD33FF}" destId="{BAC70005-EE12-43D8-905A-CF54A13DB45F}" srcOrd="0" destOrd="0" presId="urn:microsoft.com/office/officeart/2005/8/layout/hierarchy4"/>
    <dgm:cxn modelId="{ADFAEDD1-666F-461F-97C8-DC8E9223769B}" type="presParOf" srcId="{BAC70005-EE12-43D8-905A-CF54A13DB45F}" destId="{20268015-00C2-4313-8524-2E1587D43A04}" srcOrd="0" destOrd="0" presId="urn:microsoft.com/office/officeart/2005/8/layout/hierarchy4"/>
    <dgm:cxn modelId="{D4E46EA6-D05D-49C2-BE26-2C3869D65A2B}" type="presParOf" srcId="{BAC70005-EE12-43D8-905A-CF54A13DB45F}" destId="{04731249-1B92-4D5A-A999-64C5D5629486}" srcOrd="1" destOrd="0" presId="urn:microsoft.com/office/officeart/2005/8/layout/hierarchy4"/>
    <dgm:cxn modelId="{E38E8081-AC84-441D-89E2-55F47D398185}" type="presParOf" srcId="{BAC70005-EE12-43D8-905A-CF54A13DB45F}" destId="{F4C42E58-6C5F-4AC2-B4C5-151193337092}" srcOrd="2" destOrd="0" presId="urn:microsoft.com/office/officeart/2005/8/layout/hierarchy4"/>
    <dgm:cxn modelId="{A6839E78-1792-4CF8-9364-405166912F5D}" type="presParOf" srcId="{F4C42E58-6C5F-4AC2-B4C5-151193337092}" destId="{57DE5E03-D29E-47EA-92FF-75AC672BF772}" srcOrd="0" destOrd="0" presId="urn:microsoft.com/office/officeart/2005/8/layout/hierarchy4"/>
    <dgm:cxn modelId="{C3BFCDE5-BC6A-4A83-BDA9-ECFC54D5E44B}" type="presParOf" srcId="{57DE5E03-D29E-47EA-92FF-75AC672BF772}" destId="{F897F114-1DE0-4B4E-B962-5AFBDE8DF918}" srcOrd="0" destOrd="0" presId="urn:microsoft.com/office/officeart/2005/8/layout/hierarchy4"/>
    <dgm:cxn modelId="{46D1B6D4-E071-4BA8-84D9-2F4550B94EB0}" type="presParOf" srcId="{57DE5E03-D29E-47EA-92FF-75AC672BF772}" destId="{7229C02D-B9FE-4CC6-9F32-86DF97D9AA0D}" srcOrd="1" destOrd="0" presId="urn:microsoft.com/office/officeart/2005/8/layout/hierarchy4"/>
    <dgm:cxn modelId="{4D4494F5-C861-4BF6-BB39-6920206E0312}" type="presParOf" srcId="{F4C42E58-6C5F-4AC2-B4C5-151193337092}" destId="{31F8D30E-E34B-46BB-B52E-5CC79E9F4304}" srcOrd="1" destOrd="0" presId="urn:microsoft.com/office/officeart/2005/8/layout/hierarchy4"/>
    <dgm:cxn modelId="{854D5A4D-86F2-4310-B589-4FCF4048F6C2}" type="presParOf" srcId="{F4C42E58-6C5F-4AC2-B4C5-151193337092}" destId="{5660002F-86E4-4F24-88F7-FB2105DD45C5}" srcOrd="2" destOrd="0" presId="urn:microsoft.com/office/officeart/2005/8/layout/hierarchy4"/>
    <dgm:cxn modelId="{1A78D1F4-8612-4B83-AAF3-04BEBBBD7E29}" type="presParOf" srcId="{5660002F-86E4-4F24-88F7-FB2105DD45C5}" destId="{4F8EA586-C9E3-4C78-B539-8305CBF11CFD}" srcOrd="0" destOrd="0" presId="urn:microsoft.com/office/officeart/2005/8/layout/hierarchy4"/>
    <dgm:cxn modelId="{401AF10A-1D44-4000-9AFF-EA44A4F75CF2}" type="presParOf" srcId="{5660002F-86E4-4F24-88F7-FB2105DD45C5}" destId="{5A405535-F044-42B5-8004-79537C50888A}" srcOrd="1" destOrd="0" presId="urn:microsoft.com/office/officeart/2005/8/layout/hierarchy4"/>
    <dgm:cxn modelId="{04A6655D-6B36-4D7D-9EF9-ACD5395484B0}" type="presParOf" srcId="{4B176E13-44C7-4F48-9CDC-708D93BD33FF}" destId="{C08882F2-9FB9-4562-B80F-5E31B2938E81}" srcOrd="1" destOrd="0" presId="urn:microsoft.com/office/officeart/2005/8/layout/hierarchy4"/>
    <dgm:cxn modelId="{7E521E26-1DAF-423C-82BE-DFA3A99E7BCC}" type="presParOf" srcId="{4B176E13-44C7-4F48-9CDC-708D93BD33FF}" destId="{14B53A02-5F18-4929-8674-CE99B6C47712}" srcOrd="2" destOrd="0" presId="urn:microsoft.com/office/officeart/2005/8/layout/hierarchy4"/>
    <dgm:cxn modelId="{4FA1A59D-2A00-4E25-A74C-2A3D89464EBD}" type="presParOf" srcId="{14B53A02-5F18-4929-8674-CE99B6C47712}" destId="{D23B147D-7D21-41AD-99AD-CD2E1A80E035}" srcOrd="0" destOrd="0" presId="urn:microsoft.com/office/officeart/2005/8/layout/hierarchy4"/>
    <dgm:cxn modelId="{DDA7309D-0C0B-4F63-A656-59249225A59C}" type="presParOf" srcId="{14B53A02-5F18-4929-8674-CE99B6C47712}" destId="{A1E617E2-EE29-45BF-B0BF-4D6A2F7021F1}" srcOrd="1" destOrd="0" presId="urn:microsoft.com/office/officeart/2005/8/layout/hierarchy4"/>
    <dgm:cxn modelId="{129F78CB-25B8-4AC4-A08A-5B0C36C424A0}" type="presParOf" srcId="{14B53A02-5F18-4929-8674-CE99B6C47712}" destId="{57C6C5E3-D74D-4E1D-9DCB-840ED1499BD4}" srcOrd="2" destOrd="0" presId="urn:microsoft.com/office/officeart/2005/8/layout/hierarchy4"/>
    <dgm:cxn modelId="{96321B27-8FA4-483E-BE43-CED32DFCB989}" type="presParOf" srcId="{57C6C5E3-D74D-4E1D-9DCB-840ED1499BD4}" destId="{6B0562FD-8C32-4242-98EC-8A96013FA76D}" srcOrd="0" destOrd="0" presId="urn:microsoft.com/office/officeart/2005/8/layout/hierarchy4"/>
    <dgm:cxn modelId="{023F7EE9-8C1B-4832-89C8-0965212D8991}" type="presParOf" srcId="{6B0562FD-8C32-4242-98EC-8A96013FA76D}" destId="{7EC6ABD4-FEC7-4F2E-B328-C127FF1A531F}" srcOrd="0" destOrd="0" presId="urn:microsoft.com/office/officeart/2005/8/layout/hierarchy4"/>
    <dgm:cxn modelId="{543FE6A4-9300-4AFF-8DAC-0EFA7D107C89}" type="presParOf" srcId="{6B0562FD-8C32-4242-98EC-8A96013FA76D}" destId="{C6AB00AE-8371-4082-BB59-A72FF50FFF9A}" srcOrd="1" destOrd="0" presId="urn:microsoft.com/office/officeart/2005/8/layout/hierarchy4"/>
    <dgm:cxn modelId="{108B4598-E3C1-4323-862C-B480E231BC79}" type="presParOf" srcId="{57C6C5E3-D74D-4E1D-9DCB-840ED1499BD4}" destId="{8D169882-E11B-40FB-8E65-76BD39FC813A}" srcOrd="1" destOrd="0" presId="urn:microsoft.com/office/officeart/2005/8/layout/hierarchy4"/>
    <dgm:cxn modelId="{6011692F-9DE2-40F2-8F9B-DA9F5F3587F8}" type="presParOf" srcId="{57C6C5E3-D74D-4E1D-9DCB-840ED1499BD4}" destId="{B909A92C-3AE2-4897-8FC7-BB88F543BAC0}" srcOrd="2" destOrd="0" presId="urn:microsoft.com/office/officeart/2005/8/layout/hierarchy4"/>
    <dgm:cxn modelId="{70AF649D-C5AD-46C9-B403-F0CCD3C4A867}" type="presParOf" srcId="{B909A92C-3AE2-4897-8FC7-BB88F543BAC0}" destId="{4C9574E9-5E82-4B87-B19A-912FBC45772B}" srcOrd="0" destOrd="0" presId="urn:microsoft.com/office/officeart/2005/8/layout/hierarchy4"/>
    <dgm:cxn modelId="{AAE09AF0-48C1-4370-B871-69AD6C3F6674}" type="presParOf" srcId="{B909A92C-3AE2-4897-8FC7-BB88F543BAC0}" destId="{D379BC1E-0313-484B-A392-B756068E27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F300-C797-4ACF-9CF9-B71F7F2C5821}">
      <dsp:nvSpPr>
        <dsp:cNvPr id="0" name=""/>
        <dsp:cNvSpPr/>
      </dsp:nvSpPr>
      <dsp:spPr>
        <a:xfrm>
          <a:off x="3179" y="2770"/>
          <a:ext cx="7914521" cy="3202387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Основы формирования бюджета </a:t>
          </a:r>
          <a:r>
            <a:rPr lang="ru-RU" sz="4000" kern="1200" dirty="0" err="1"/>
            <a:t>Савдянского</a:t>
          </a:r>
          <a:r>
            <a:rPr lang="ru-RU" sz="4000" kern="1200" dirty="0"/>
            <a:t> сельского поселения на 20</a:t>
          </a:r>
          <a:r>
            <a:rPr lang="en-US" sz="4000" kern="1200" dirty="0"/>
            <a:t>2</a:t>
          </a:r>
          <a:r>
            <a:rPr lang="ru-RU" sz="4000" kern="1200" dirty="0"/>
            <a:t>2 год и плановый период 20</a:t>
          </a:r>
          <a:r>
            <a:rPr lang="en-US" sz="4000" kern="1200" dirty="0"/>
            <a:t>2</a:t>
          </a:r>
          <a:r>
            <a:rPr lang="ru-RU" sz="4000" kern="1200" dirty="0"/>
            <a:t>3 и </a:t>
          </a:r>
          <a:r>
            <a:rPr lang="en-US" sz="4000" kern="1200" dirty="0"/>
            <a:t>202</a:t>
          </a:r>
          <a:r>
            <a:rPr lang="ru-RU" sz="4000" kern="1200" dirty="0"/>
            <a:t>4 годы</a:t>
          </a:r>
        </a:p>
      </dsp:txBody>
      <dsp:txXfrm>
        <a:off x="96974" y="96565"/>
        <a:ext cx="7726931" cy="3014797"/>
      </dsp:txXfrm>
    </dsp:sp>
    <dsp:sp modelId="{201577B9-FC67-492D-A5DB-F03E5795EDE0}">
      <dsp:nvSpPr>
        <dsp:cNvPr id="0" name=""/>
        <dsp:cNvSpPr/>
      </dsp:nvSpPr>
      <dsp:spPr>
        <a:xfrm>
          <a:off x="317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Бюджетное послание Президента РФ</a:t>
          </a:r>
        </a:p>
      </dsp:txBody>
      <dsp:txXfrm>
        <a:off x="46621" y="3463020"/>
        <a:ext cx="1396347" cy="3115503"/>
      </dsp:txXfrm>
    </dsp:sp>
    <dsp:sp modelId="{6B64FC27-D9E9-4811-8E90-2B047A24D487}">
      <dsp:nvSpPr>
        <dsp:cNvPr id="0" name=""/>
        <dsp:cNvSpPr/>
      </dsp:nvSpPr>
      <dsp:spPr>
        <a:xfrm>
          <a:off x="1611001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Прогноз социально-экономического развития поселения</a:t>
          </a:r>
        </a:p>
      </dsp:txBody>
      <dsp:txXfrm>
        <a:off x="1654443" y="3463020"/>
        <a:ext cx="1396347" cy="3115503"/>
      </dsp:txXfrm>
    </dsp:sp>
    <dsp:sp modelId="{4603108A-7CE0-4842-9347-BF6BD1F6E713}">
      <dsp:nvSpPr>
        <dsp:cNvPr id="0" name=""/>
        <dsp:cNvSpPr/>
      </dsp:nvSpPr>
      <dsp:spPr>
        <a:xfrm>
          <a:off x="3218824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Основные направления бюджетной и налоговой политики поселения на 20</a:t>
          </a:r>
          <a:r>
            <a:rPr lang="en-US" sz="1400" b="0" kern="1200"/>
            <a:t>2</a:t>
          </a:r>
          <a:r>
            <a:rPr lang="ru-RU" sz="1400" b="0" kern="1200"/>
            <a:t>2-20</a:t>
          </a:r>
          <a:r>
            <a:rPr lang="en-US" sz="1400" b="0" kern="1200"/>
            <a:t>2</a:t>
          </a:r>
          <a:r>
            <a:rPr lang="ru-RU" sz="1400" b="0" kern="1200"/>
            <a:t>3 годы</a:t>
          </a:r>
        </a:p>
      </dsp:txBody>
      <dsp:txXfrm>
        <a:off x="3262266" y="3463020"/>
        <a:ext cx="1396347" cy="3115503"/>
      </dsp:txXfrm>
    </dsp:sp>
    <dsp:sp modelId="{8F92C98B-2A5A-426B-9B18-F2ABD2D71DF6}">
      <dsp:nvSpPr>
        <dsp:cNvPr id="0" name=""/>
        <dsp:cNvSpPr/>
      </dsp:nvSpPr>
      <dsp:spPr>
        <a:xfrm>
          <a:off x="4826647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/>
            <a:t>Муниципальные программы  поселения</a:t>
          </a:r>
        </a:p>
      </dsp:txBody>
      <dsp:txXfrm>
        <a:off x="4870089" y="3463020"/>
        <a:ext cx="1396347" cy="3115503"/>
      </dsp:txXfrm>
    </dsp:sp>
    <dsp:sp modelId="{23F7F5F0-7082-4A88-8E80-811EADD2711F}">
      <dsp:nvSpPr>
        <dsp:cNvPr id="0" name=""/>
        <dsp:cNvSpPr/>
      </dsp:nvSpPr>
      <dsp:spPr>
        <a:xfrm>
          <a:off x="643446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/>
            <a:t>Бюджетный прогноз </a:t>
          </a:r>
          <a:r>
            <a:rPr lang="ru-RU" sz="1400" b="0" kern="1200" dirty="0" err="1"/>
            <a:t>Савдянского</a:t>
          </a:r>
          <a:r>
            <a:rPr lang="ru-RU" sz="1400" b="0" kern="1200" dirty="0"/>
            <a:t> сельского поселения</a:t>
          </a:r>
        </a:p>
      </dsp:txBody>
      <dsp:txXfrm>
        <a:off x="6477911" y="3463020"/>
        <a:ext cx="1396347" cy="3115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51ED-2113-40A8-B8AD-261C0BCB2533}">
      <dsp:nvSpPr>
        <dsp:cNvPr id="0" name=""/>
        <dsp:cNvSpPr/>
      </dsp:nvSpPr>
      <dsp:spPr>
        <a:xfrm>
          <a:off x="2846" y="1575"/>
          <a:ext cx="7915186" cy="316757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Бюджет </a:t>
          </a:r>
          <a:r>
            <a:rPr lang="ru-RU" sz="3800" kern="1200" dirty="0" err="1"/>
            <a:t>Савдянского</a:t>
          </a:r>
          <a:r>
            <a:rPr lang="ru-RU" sz="3800" kern="1200" dirty="0"/>
            <a:t> сельского поселения на 2022 год и плановый период 2023 и 2024 года направлен на решение следующих задач:</a:t>
          </a:r>
        </a:p>
      </dsp:txBody>
      <dsp:txXfrm>
        <a:off x="95621" y="94350"/>
        <a:ext cx="7729636" cy="2982028"/>
      </dsp:txXfrm>
    </dsp:sp>
    <dsp:sp modelId="{80378AE3-9C61-4011-A142-FE9BC50A4717}">
      <dsp:nvSpPr>
        <dsp:cNvPr id="0" name=""/>
        <dsp:cNvSpPr/>
      </dsp:nvSpPr>
      <dsp:spPr>
        <a:xfrm>
          <a:off x="2846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sp:txBody>
      <dsp:txXfrm>
        <a:off x="76024" y="3456752"/>
        <a:ext cx="2352124" cy="3021222"/>
      </dsp:txXfrm>
    </dsp:sp>
    <dsp:sp modelId="{57454068-304E-420F-9126-90FFC0C38477}">
      <dsp:nvSpPr>
        <dsp:cNvPr id="0" name=""/>
        <dsp:cNvSpPr/>
      </dsp:nvSpPr>
      <dsp:spPr>
        <a:xfrm>
          <a:off x="2711199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Повышение эффективности бюджетных расходов</a:t>
          </a:r>
        </a:p>
      </dsp:txBody>
      <dsp:txXfrm>
        <a:off x="2784377" y="3456752"/>
        <a:ext cx="2352124" cy="3021222"/>
      </dsp:txXfrm>
    </dsp:sp>
    <dsp:sp modelId="{E233270F-E294-49B7-8E96-C3873389A4AB}">
      <dsp:nvSpPr>
        <dsp:cNvPr id="0" name=""/>
        <dsp:cNvSpPr/>
      </dsp:nvSpPr>
      <dsp:spPr>
        <a:xfrm>
          <a:off x="5419552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Повышение прозрачности бюджетных расходов</a:t>
          </a:r>
        </a:p>
      </dsp:txBody>
      <dsp:txXfrm>
        <a:off x="5492730" y="3456752"/>
        <a:ext cx="2352124" cy="302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2950" y="1228"/>
          <a:ext cx="7986987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ПРОЕКТ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БЮДЖЕТ НА  2022 ГОА</a:t>
          </a:r>
        </a:p>
      </dsp:txBody>
      <dsp:txXfrm>
        <a:off x="64817" y="63095"/>
        <a:ext cx="7863253" cy="1988547"/>
      </dsp:txXfrm>
    </dsp:sp>
    <dsp:sp modelId="{267E248F-6AC0-4ADA-A8D9-9AE78FA31100}">
      <dsp:nvSpPr>
        <dsp:cNvPr id="0" name=""/>
        <dsp:cNvSpPr/>
      </dsp:nvSpPr>
      <dsp:spPr>
        <a:xfrm>
          <a:off x="2950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Доходы</a:t>
          </a:r>
        </a:p>
      </dsp:txBody>
      <dsp:txXfrm>
        <a:off x="64817" y="2318094"/>
        <a:ext cx="3789276" cy="1988547"/>
      </dsp:txXfrm>
    </dsp:sp>
    <dsp:sp modelId="{499EE29D-B6FA-4334-A2CF-96B4C9BAF0A0}">
      <dsp:nvSpPr>
        <dsp:cNvPr id="0" name=""/>
        <dsp:cNvSpPr/>
      </dsp:nvSpPr>
      <dsp:spPr>
        <a:xfrm>
          <a:off x="2950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налоговые и неналоговые 5089,2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59075" y="4567350"/>
        <a:ext cx="1804013" cy="2000031"/>
      </dsp:txXfrm>
    </dsp:sp>
    <dsp:sp modelId="{389F678C-EE17-49E3-B2E3-E57B9EBB3251}">
      <dsp:nvSpPr>
        <dsp:cNvPr id="0" name=""/>
        <dsp:cNvSpPr/>
      </dsp:nvSpPr>
      <dsp:spPr>
        <a:xfrm>
          <a:off x="199969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безвозмездные поступления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4886,1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2055822" y="4567350"/>
        <a:ext cx="1804013" cy="2000031"/>
      </dsp:txXfrm>
    </dsp:sp>
    <dsp:sp modelId="{C2421583-E6F7-4529-B3A8-B31813FE7DBE}">
      <dsp:nvSpPr>
        <dsp:cNvPr id="0" name=""/>
        <dsp:cNvSpPr/>
      </dsp:nvSpPr>
      <dsp:spPr>
        <a:xfrm>
          <a:off x="4076927" y="2256227"/>
          <a:ext cx="3913010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/>
            <a:t>Расходы</a:t>
          </a:r>
        </a:p>
      </dsp:txBody>
      <dsp:txXfrm>
        <a:off x="4138794" y="2318094"/>
        <a:ext cx="3789276" cy="1988547"/>
      </dsp:txXfrm>
    </dsp:sp>
    <dsp:sp modelId="{4FE63B1D-CA0E-40F0-BD64-8239C67D584E}">
      <dsp:nvSpPr>
        <dsp:cNvPr id="0" name=""/>
        <dsp:cNvSpPr/>
      </dsp:nvSpPr>
      <dsp:spPr>
        <a:xfrm>
          <a:off x="4076927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программные 9780,8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4133052" y="4567350"/>
        <a:ext cx="1804013" cy="2000031"/>
      </dsp:txXfrm>
    </dsp:sp>
    <dsp:sp modelId="{4F341AAF-41C4-4882-B094-AE20E699A6C5}">
      <dsp:nvSpPr>
        <dsp:cNvPr id="0" name=""/>
        <dsp:cNvSpPr/>
      </dsp:nvSpPr>
      <dsp:spPr>
        <a:xfrm>
          <a:off x="6073673" y="4511225"/>
          <a:ext cx="191626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непрограмные</a:t>
          </a:r>
          <a:r>
            <a:rPr lang="ru-RU" sz="1900" kern="1200" dirty="0"/>
            <a:t> 194,5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6129798" y="4567350"/>
        <a:ext cx="1804013" cy="200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82758-948A-45AC-AEA5-396735AFBACC}">
      <dsp:nvSpPr>
        <dsp:cNvPr id="0" name=""/>
        <dsp:cNvSpPr/>
      </dsp:nvSpPr>
      <dsp:spPr>
        <a:xfrm>
          <a:off x="2950" y="1447"/>
          <a:ext cx="7986987" cy="204027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ПРОЕКТ </a:t>
          </a:r>
        </a:p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БЮДЖЕТ НА  2023 ГОД</a:t>
          </a:r>
        </a:p>
      </dsp:txBody>
      <dsp:txXfrm>
        <a:off x="62708" y="61205"/>
        <a:ext cx="7867471" cy="1920757"/>
      </dsp:txXfrm>
    </dsp:sp>
    <dsp:sp modelId="{AE21A6C7-63CB-46B9-9117-2B5E2D4557E0}">
      <dsp:nvSpPr>
        <dsp:cNvPr id="0" name=""/>
        <dsp:cNvSpPr/>
      </dsp:nvSpPr>
      <dsp:spPr>
        <a:xfrm>
          <a:off x="2950" y="2184219"/>
          <a:ext cx="3913010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/>
            <a:t>Доходы</a:t>
          </a:r>
        </a:p>
      </dsp:txBody>
      <dsp:txXfrm>
        <a:off x="62708" y="2243977"/>
        <a:ext cx="3793494" cy="1920757"/>
      </dsp:txXfrm>
    </dsp:sp>
    <dsp:sp modelId="{8EBFA0DA-05D5-4D49-8F1E-E540151F4EAD}">
      <dsp:nvSpPr>
        <dsp:cNvPr id="0" name=""/>
        <dsp:cNvSpPr/>
      </dsp:nvSpPr>
      <dsp:spPr>
        <a:xfrm>
          <a:off x="2950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налоговые и неналоговые 5124,7 </a:t>
          </a:r>
          <a:r>
            <a:rPr lang="ru-RU" sz="1800" kern="1200" dirty="0" err="1"/>
            <a:t>тыс.руб</a:t>
          </a:r>
          <a:r>
            <a:rPr lang="ru-RU" sz="1800" kern="1200" dirty="0"/>
            <a:t>.</a:t>
          </a:r>
        </a:p>
      </dsp:txBody>
      <dsp:txXfrm>
        <a:off x="59075" y="4423115"/>
        <a:ext cx="1804013" cy="1928023"/>
      </dsp:txXfrm>
    </dsp:sp>
    <dsp:sp modelId="{021FAAAB-5703-4329-AED4-5AD3175EC3A5}">
      <dsp:nvSpPr>
        <dsp:cNvPr id="0" name=""/>
        <dsp:cNvSpPr/>
      </dsp:nvSpPr>
      <dsp:spPr>
        <a:xfrm>
          <a:off x="1999697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3933,9 </a:t>
          </a:r>
          <a:r>
            <a:rPr lang="ru-RU" sz="1800" kern="1200" dirty="0" err="1"/>
            <a:t>тыс.руб</a:t>
          </a:r>
          <a:r>
            <a:rPr lang="ru-RU" sz="1800" kern="1200" dirty="0"/>
            <a:t>.</a:t>
          </a:r>
        </a:p>
      </dsp:txBody>
      <dsp:txXfrm>
        <a:off x="2055822" y="4423115"/>
        <a:ext cx="1804013" cy="1928023"/>
      </dsp:txXfrm>
    </dsp:sp>
    <dsp:sp modelId="{1DD81F21-F448-4327-B1A8-BA2788F37662}">
      <dsp:nvSpPr>
        <dsp:cNvPr id="0" name=""/>
        <dsp:cNvSpPr/>
      </dsp:nvSpPr>
      <dsp:spPr>
        <a:xfrm>
          <a:off x="4076927" y="2184219"/>
          <a:ext cx="3913010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/>
            <a:t>Расходы</a:t>
          </a:r>
        </a:p>
      </dsp:txBody>
      <dsp:txXfrm>
        <a:off x="4136685" y="2243977"/>
        <a:ext cx="3793494" cy="1920757"/>
      </dsp:txXfrm>
    </dsp:sp>
    <dsp:sp modelId="{D57E3483-5D50-48C3-8E53-4A0F8E81BFD1}">
      <dsp:nvSpPr>
        <dsp:cNvPr id="0" name=""/>
        <dsp:cNvSpPr/>
      </dsp:nvSpPr>
      <dsp:spPr>
        <a:xfrm>
          <a:off x="4076927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программные 8676,3тыс.руб.</a:t>
          </a:r>
        </a:p>
      </dsp:txBody>
      <dsp:txXfrm>
        <a:off x="4133052" y="4423115"/>
        <a:ext cx="1804013" cy="1928023"/>
      </dsp:txXfrm>
    </dsp:sp>
    <dsp:sp modelId="{F02101CD-DAA0-4BFD-9D45-6480E8330A1F}">
      <dsp:nvSpPr>
        <dsp:cNvPr id="0" name=""/>
        <dsp:cNvSpPr/>
      </dsp:nvSpPr>
      <dsp:spPr>
        <a:xfrm>
          <a:off x="6073673" y="4366990"/>
          <a:ext cx="1916263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непрограммные 382,3 </a:t>
          </a:r>
          <a:r>
            <a:rPr lang="ru-RU" sz="1800" kern="1200" dirty="0" err="1"/>
            <a:t>тыс</a:t>
          </a:r>
          <a:r>
            <a:rPr lang="ru-RU" sz="1800" kern="1200" dirty="0"/>
            <a:t> . руб.</a:t>
          </a:r>
        </a:p>
      </dsp:txBody>
      <dsp:txXfrm>
        <a:off x="6129798" y="4423115"/>
        <a:ext cx="1804013" cy="1928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D2E33-0D5F-4504-93CE-EE2DAC0D6E8B}">
      <dsp:nvSpPr>
        <dsp:cNvPr id="0" name=""/>
        <dsp:cNvSpPr/>
      </dsp:nvSpPr>
      <dsp:spPr>
        <a:xfrm>
          <a:off x="2923" y="2731"/>
          <a:ext cx="7915032" cy="204027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ПРОЕКТ БЮДЖЕТА  НА 2024 ГОД</a:t>
          </a:r>
        </a:p>
      </dsp:txBody>
      <dsp:txXfrm>
        <a:off x="62681" y="62489"/>
        <a:ext cx="7795516" cy="1920757"/>
      </dsp:txXfrm>
    </dsp:sp>
    <dsp:sp modelId="{20268015-00C2-4313-8524-2E1587D43A04}">
      <dsp:nvSpPr>
        <dsp:cNvPr id="0" name=""/>
        <dsp:cNvSpPr/>
      </dsp:nvSpPr>
      <dsp:spPr>
        <a:xfrm>
          <a:off x="2923" y="2184219"/>
          <a:ext cx="3877758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Доходы</a:t>
          </a:r>
        </a:p>
      </dsp:txBody>
      <dsp:txXfrm>
        <a:off x="62681" y="2243977"/>
        <a:ext cx="3758242" cy="1920757"/>
      </dsp:txXfrm>
    </dsp:sp>
    <dsp:sp modelId="{F897F114-1DE0-4B4E-B962-5AFBDE8DF918}">
      <dsp:nvSpPr>
        <dsp:cNvPr id="0" name=""/>
        <dsp:cNvSpPr/>
      </dsp:nvSpPr>
      <dsp:spPr>
        <a:xfrm>
          <a:off x="2923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налоговые и неналоговые</a:t>
          </a:r>
          <a:r>
            <a:rPr lang="en-US" sz="1900" kern="1200" dirty="0"/>
            <a:t> </a:t>
          </a:r>
          <a:r>
            <a:rPr lang="ru-RU" sz="1900" kern="1200" dirty="0"/>
            <a:t>5241,1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58543" y="4421327"/>
        <a:ext cx="1787760" cy="1929033"/>
      </dsp:txXfrm>
    </dsp:sp>
    <dsp:sp modelId="{4F8EA586-C9E3-4C78-B539-8305CBF11CFD}">
      <dsp:nvSpPr>
        <dsp:cNvPr id="0" name=""/>
        <dsp:cNvSpPr/>
      </dsp:nvSpPr>
      <dsp:spPr>
        <a:xfrm>
          <a:off x="1981681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безвозмездные поступления 3442,3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2037301" y="4421327"/>
        <a:ext cx="1787760" cy="1929033"/>
      </dsp:txXfrm>
    </dsp:sp>
    <dsp:sp modelId="{D23B147D-7D21-41AD-99AD-CD2E1A80E035}">
      <dsp:nvSpPr>
        <dsp:cNvPr id="0" name=""/>
        <dsp:cNvSpPr/>
      </dsp:nvSpPr>
      <dsp:spPr>
        <a:xfrm>
          <a:off x="4040198" y="2184219"/>
          <a:ext cx="3877758" cy="2040273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400" kern="1200"/>
            <a:t>Расходы</a:t>
          </a:r>
        </a:p>
      </dsp:txBody>
      <dsp:txXfrm>
        <a:off x="4099956" y="2243977"/>
        <a:ext cx="3758242" cy="1920757"/>
      </dsp:txXfrm>
    </dsp:sp>
    <dsp:sp modelId="{7EC6ABD4-FEC7-4F2E-B328-C127FF1A531F}">
      <dsp:nvSpPr>
        <dsp:cNvPr id="0" name=""/>
        <dsp:cNvSpPr/>
      </dsp:nvSpPr>
      <dsp:spPr>
        <a:xfrm>
          <a:off x="4040198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программные 8199,8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4095818" y="4421327"/>
        <a:ext cx="1787760" cy="1929033"/>
      </dsp:txXfrm>
    </dsp:sp>
    <dsp:sp modelId="{4C9574E9-5E82-4B87-B19A-912FBC45772B}">
      <dsp:nvSpPr>
        <dsp:cNvPr id="0" name=""/>
        <dsp:cNvSpPr/>
      </dsp:nvSpPr>
      <dsp:spPr>
        <a:xfrm>
          <a:off x="6018956" y="4365707"/>
          <a:ext cx="1899000" cy="2040273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/>
            <a:t>непрограмные</a:t>
          </a:r>
          <a:r>
            <a:rPr lang="ru-RU" sz="1900" kern="1200" dirty="0"/>
            <a:t> 483,6 </a:t>
          </a:r>
          <a:r>
            <a:rPr lang="ru-RU" sz="1900" kern="1200" dirty="0" err="1"/>
            <a:t>тыс.руб</a:t>
          </a:r>
          <a:r>
            <a:rPr lang="ru-RU" sz="1900" kern="1200" dirty="0"/>
            <a:t>.</a:t>
          </a:r>
        </a:p>
      </dsp:txBody>
      <dsp:txXfrm>
        <a:off x="6074576" y="4421327"/>
        <a:ext cx="1787760" cy="1929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8F77-3CB1-4F42-9FED-6B6ECAA55EEE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FFBD-9966-472D-A807-AF2F16206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4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6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6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2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8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7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81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9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8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9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6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0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7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D03-7466-4E0E-9D39-8FA8A0B9FF49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2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5" y="164668"/>
            <a:ext cx="7416825" cy="5416868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САВДЯНСКОГО СЕЛЬСКОГО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ЗАВЕТИНСКОГО РАЙОНА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НА 2022 ГОД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2023 И 2024 ГОДЫ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 descr="3D-человек - Создать мем - Meme-arsena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97152"/>
            <a:ext cx="1115616" cy="2060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3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696442"/>
              </p:ext>
            </p:extLst>
          </p:nvPr>
        </p:nvGraphicFramePr>
        <p:xfrm>
          <a:off x="179512" y="260648"/>
          <a:ext cx="79928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157192"/>
            <a:ext cx="971600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70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542247"/>
              </p:ext>
            </p:extLst>
          </p:nvPr>
        </p:nvGraphicFramePr>
        <p:xfrm>
          <a:off x="0" y="188640"/>
          <a:ext cx="828092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61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62099"/>
              </p:ext>
            </p:extLst>
          </p:nvPr>
        </p:nvGraphicFramePr>
        <p:xfrm>
          <a:off x="107504" y="188640"/>
          <a:ext cx="799288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39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10137"/>
              </p:ext>
            </p:extLst>
          </p:nvPr>
        </p:nvGraphicFramePr>
        <p:xfrm>
          <a:off x="107504" y="188640"/>
          <a:ext cx="770485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38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34951"/>
              </p:ext>
            </p:extLst>
          </p:nvPr>
        </p:nvGraphicFramePr>
        <p:xfrm>
          <a:off x="179512" y="116632"/>
          <a:ext cx="79208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8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47611"/>
              </p:ext>
            </p:extLst>
          </p:nvPr>
        </p:nvGraphicFramePr>
        <p:xfrm>
          <a:off x="251520" y="188640"/>
          <a:ext cx="792088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97160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893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455421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66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543901"/>
              </p:ext>
            </p:extLst>
          </p:nvPr>
        </p:nvGraphicFramePr>
        <p:xfrm>
          <a:off x="323528" y="188640"/>
          <a:ext cx="799288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10" y="5517232"/>
            <a:ext cx="169168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7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238570"/>
              </p:ext>
            </p:extLst>
          </p:nvPr>
        </p:nvGraphicFramePr>
        <p:xfrm>
          <a:off x="179512" y="332656"/>
          <a:ext cx="850728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506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61489"/>
              </p:ext>
            </p:extLst>
          </p:nvPr>
        </p:nvGraphicFramePr>
        <p:xfrm>
          <a:off x="251520" y="260648"/>
          <a:ext cx="799288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17232"/>
            <a:ext cx="992290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52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91880" y="764705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САВДЯНСКОГО СЕЛЬСКОГО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ЗАВЕТИНСКОГО РАЙОНА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НА 2022 ГОД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1200" dirty="0">
                <a:solidFill>
                  <a:schemeClr val="accent3">
                    <a:lumMod val="75000"/>
                  </a:schemeClr>
                </a:solidFill>
              </a:rPr>
              <a:t>2023 И 2024 ГОДЫ</a:t>
            </a:r>
          </a:p>
        </p:txBody>
      </p:sp>
    </p:spTree>
    <p:extLst>
      <p:ext uri="{BB962C8B-B14F-4D97-AF65-F5344CB8AC3E}">
        <p14:creationId xmlns:p14="http://schemas.microsoft.com/office/powerpoint/2010/main" val="19511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0672750"/>
              </p:ext>
            </p:extLst>
          </p:nvPr>
        </p:nvGraphicFramePr>
        <p:xfrm>
          <a:off x="323529" y="332656"/>
          <a:ext cx="8136905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331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66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проекта бюджета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Савдянского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5"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Решения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9 975,3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9 058,6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8 683,4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5 089,2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5 124,7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5 241,1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4 886,1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3 933,9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3 442,3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9 975,3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9 058,6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8 683,4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Дефицит (-), профицит (+),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объему собственных доходов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Источники финансирования дефицита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33256"/>
            <a:ext cx="560242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5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046173"/>
              </p:ext>
            </p:extLst>
          </p:nvPr>
        </p:nvGraphicFramePr>
        <p:xfrm>
          <a:off x="107504" y="404664"/>
          <a:ext cx="8784975" cy="5721203"/>
        </p:xfrm>
        <a:graphic>
          <a:graphicData uri="http://schemas.openxmlformats.org/drawingml/2006/table">
            <a:tbl>
              <a:tblPr firstRow="1" firstCol="1" bandRow="1"/>
              <a:tblGrid>
                <a:gridCol w="520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8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Доходы проекта бюджета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Савдянского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Заветинского района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 на 2021 год с учетом изменений на 29.10.2021г.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2022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2023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2024 год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БЮДЖЕТА - всего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10 798,7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9 975,3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9 058,6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8 683,4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4 554,0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5 089,2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5 124,7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5 241,1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545,9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2225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495,0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545,9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3521,1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3521,1</a:t>
                      </a: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4 100,0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6803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8,8</a:t>
                      </a: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6 244,7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4 886,1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3 933,9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3 442,3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32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6 244,7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4 886,1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3 933,9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3 442,3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6148,4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4 780,8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3 824,6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3 442,1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109,3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50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4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818759"/>
              </p:ext>
            </p:extLst>
          </p:nvPr>
        </p:nvGraphicFramePr>
        <p:xfrm>
          <a:off x="323527" y="260649"/>
          <a:ext cx="8496946" cy="6439911"/>
        </p:xfrm>
        <a:graphic>
          <a:graphicData uri="http://schemas.openxmlformats.org/drawingml/2006/table">
            <a:tbl>
              <a:tblPr firstRow="1" firstCol="1" bandRow="1"/>
              <a:tblGrid>
                <a:gridCol w="3915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8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1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6294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проекта  бюджета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по разделам и подразделам классификации расходов бюджетов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4">
                <a:tc>
                  <a:txBody>
                    <a:bodyPr/>
                    <a:lstStyle/>
                    <a:p>
                      <a:endParaRPr lang="ru-RU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Рз</a:t>
                      </a: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 2022 года*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2022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Отклонения: (-) уменьшение, (+) увеличение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Темпы прироста (снижения), %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2023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2024 год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5=4-3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6=4/3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- всего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8 651,0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9 975,3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1 324,3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9 058,6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8 683,4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5 583,4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6 338,2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754,8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5 551,3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5 661,7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5 254,3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6 067,4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813,1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5 242,3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5 142,3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Резервные фонды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279,9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181,6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-98,3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0,,6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259,8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470,2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5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Мобилизационная и вневойсковая подготовка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97,0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109,1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2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0309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18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897191"/>
              </p:ext>
            </p:extLst>
          </p:nvPr>
        </p:nvGraphicFramePr>
        <p:xfrm>
          <a:off x="323530" y="332657"/>
          <a:ext cx="8496941" cy="3977001"/>
        </p:xfrm>
        <a:graphic>
          <a:graphicData uri="http://schemas.openxmlformats.org/drawingml/2006/table">
            <a:tbl>
              <a:tblPr firstRow="1" firstCol="1" bandRow="1"/>
              <a:tblGrid>
                <a:gridCol w="397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5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1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8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9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Обеспечение пожарной безопасности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0310</a:t>
                      </a:r>
                      <a:endParaRPr lang="ru-RU"/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05</a:t>
                      </a:r>
                      <a:endParaRPr lang="ru-RU" dirty="0"/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0503</a:t>
                      </a:r>
                      <a:endParaRPr lang="ru-RU" dirty="0"/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164,9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2 980,8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2465,2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2 980,8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326,9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2465,2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Пенсионное обеспечение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Массовый спорт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64908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* с учетом изменений, внесенных решением Собрания депутатов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от 29.10.2021 №9 «О внесении изменений в решение Собрания депутатов сельского поселения от  28.12.2020 г. № 90 «О бюджете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Заветинского района на 2021 год и на плановый период 2022 и 2023 годов»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97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24418"/>
              </p:ext>
            </p:extLst>
          </p:nvPr>
        </p:nvGraphicFramePr>
        <p:xfrm>
          <a:off x="179510" y="188640"/>
          <a:ext cx="8712970" cy="6216752"/>
        </p:xfrm>
        <a:graphic>
          <a:graphicData uri="http://schemas.openxmlformats.org/drawingml/2006/table">
            <a:tbl>
              <a:tblPr firstRow="1" firstCol="1" bandRow="1"/>
              <a:tblGrid>
                <a:gridCol w="453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5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574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Савдянского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сельского поселения  по муниципальным программам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пп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Удельный вес программы 2022 года в общем объеме расходов,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«Защита населения и территории от чрезвычайных ситуаций, обеспечение пожарной безопасности и безопасности людей на водных объектах на территории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0,94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«Развитие культуры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2 980,8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30,47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2 653,9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2 465,2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Развитие физической культуры и спорта на территории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Благоустройство территории </a:t>
                      </a:r>
                      <a:r>
                        <a:rPr kumimoji="0" lang="ru-R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342,1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587,8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 «Обеспечение общественного порядка и противодействие преступности на территории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«Муниципальная политика»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6 219,1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5 276,6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5 176,6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«Управление и распоряжение муниципальным имуществом в муниципальном образовании «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Савдянское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сельское поселение»»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Савдянского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сельского поселения </a:t>
                      </a: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«Социальная поддержка граждан»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9 780,8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8 676,0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8 199,8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Справочно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522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Непрограммные расходы,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382,3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483,6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480">
                <a:tc>
                  <a:txBody>
                    <a:bodyPr/>
                    <a:lstStyle/>
                    <a:p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объем расходов бюджета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9 975,3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9 058,6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8 683,4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5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EB71C-1516-4C36-9E14-4C8EAD67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6"/>
            <a:ext cx="7859216" cy="1066131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accent2"/>
                </a:solidFill>
              </a:rPr>
              <a:t>Администрация </a:t>
            </a:r>
            <a:r>
              <a:rPr lang="ru-RU" i="1" dirty="0" err="1">
                <a:solidFill>
                  <a:schemeClr val="accent2"/>
                </a:solidFill>
              </a:rPr>
              <a:t>Савдянского</a:t>
            </a:r>
            <a:r>
              <a:rPr lang="ru-RU" i="1" dirty="0">
                <a:solidFill>
                  <a:schemeClr val="accent2"/>
                </a:solidFill>
              </a:rPr>
              <a:t> сельского поселения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D55783-04A2-4C45-B397-368FB469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5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5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onstantia"/>
                <a:ea typeface="+mn-ea"/>
                <a:cs typeface="Arial" panose="020B0604020202020204" pitchFamily="34" charset="0"/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22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456123"/>
              </p:ext>
            </p:extLst>
          </p:nvPr>
        </p:nvGraphicFramePr>
        <p:xfrm>
          <a:off x="179512" y="116633"/>
          <a:ext cx="79208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97152"/>
            <a:ext cx="971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4949552"/>
            <a:ext cx="97160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5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077768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57192"/>
            <a:ext cx="8995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51225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49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38517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342334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4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69606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288555"/>
              </p:ext>
            </p:extLst>
          </p:nvPr>
        </p:nvGraphicFramePr>
        <p:xfrm>
          <a:off x="179512" y="116632"/>
          <a:ext cx="8406680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331640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878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1211</Words>
  <Application>Microsoft Office PowerPoint</Application>
  <PresentationFormat>Экран (4:3)</PresentationFormat>
  <Paragraphs>465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Администрация Савдянского сельского поселения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Пользователь</cp:lastModifiedBy>
  <cp:revision>54</cp:revision>
  <dcterms:created xsi:type="dcterms:W3CDTF">2021-12-04T11:11:46Z</dcterms:created>
  <dcterms:modified xsi:type="dcterms:W3CDTF">2022-01-26T12:41:08Z</dcterms:modified>
</cp:coreProperties>
</file>