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9646.9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4-44D2-A9C5-B28BA4513D53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7188.2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F4-44D2-A9C5-B28BA4513D53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7177.9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F4-44D2-A9C5-B28BA4513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645056"/>
        <c:axId val="69646592"/>
      </c:barChart>
      <c:catAx>
        <c:axId val="69645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646592"/>
        <c:crosses val="autoZero"/>
        <c:auto val="1"/>
        <c:lblAlgn val="ctr"/>
        <c:lblOffset val="100"/>
        <c:noMultiLvlLbl val="0"/>
      </c:catAx>
      <c:valAx>
        <c:axId val="696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6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450</c:v>
                </c:pt>
                <c:pt idx="1">
                  <c:v>450</c:v>
                </c:pt>
                <c:pt idx="2">
                  <c:v>495</c:v>
                </c:pt>
                <c:pt idx="3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0-4485-85CE-69D2097B99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55.4</c:v>
                </c:pt>
                <c:pt idx="1">
                  <c:v>64.3</c:v>
                </c:pt>
                <c:pt idx="2">
                  <c:v>66.900000000000006</c:v>
                </c:pt>
                <c:pt idx="3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0-4485-85CE-69D2097B99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3348</c:v>
                </c:pt>
                <c:pt idx="1">
                  <c:v>2230.3000000000002</c:v>
                </c:pt>
                <c:pt idx="2">
                  <c:v>2231.1</c:v>
                </c:pt>
                <c:pt idx="3">
                  <c:v>2231.9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0-4485-85CE-69D2097B99E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456.8</c:v>
                </c:pt>
                <c:pt idx="1">
                  <c:v>460.8</c:v>
                </c:pt>
                <c:pt idx="2">
                  <c:v>460.8</c:v>
                </c:pt>
                <c:pt idx="3">
                  <c:v>460.8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90-4485-85CE-69D2097B99E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3.7</c:v>
                </c:pt>
                <c:pt idx="1">
                  <c:v>3.8</c:v>
                </c:pt>
                <c:pt idx="2">
                  <c:v>4</c:v>
                </c:pt>
                <c:pt idx="3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90-4485-85CE-69D2097B99E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90-4485-85CE-69D2097B99E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28.8</c:v>
                </c:pt>
                <c:pt idx="1">
                  <c:v>8.5</c:v>
                </c:pt>
                <c:pt idx="2">
                  <c:v>8.8000000000000007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90-4485-85CE-69D2097B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890496"/>
        <c:axId val="122904576"/>
        <c:axId val="0"/>
      </c:bar3DChart>
      <c:catAx>
        <c:axId val="12289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904576"/>
        <c:crosses val="autoZero"/>
        <c:auto val="1"/>
        <c:lblAlgn val="ctr"/>
        <c:lblOffset val="100"/>
        <c:noMultiLvlLbl val="0"/>
      </c:catAx>
      <c:valAx>
        <c:axId val="12290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904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71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9646.9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21-4EC4-A773-861F21E47E75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7188.2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21-4EC4-A773-861F21E47E75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7177.9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21-4EC4-A773-861F21E47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422976"/>
        <c:axId val="123432960"/>
      </c:barChart>
      <c:catAx>
        <c:axId val="1234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432960"/>
        <c:crosses val="autoZero"/>
        <c:auto val="1"/>
        <c:lblAlgn val="ctr"/>
        <c:lblOffset val="100"/>
        <c:noMultiLvlLbl val="0"/>
      </c:catAx>
      <c:valAx>
        <c:axId val="12343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42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643966" cy="281079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Савдянского</a:t>
            </a:r>
            <a:r>
              <a:rPr lang="ru-RU" alt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</a:t>
            </a:r>
            <a:r>
              <a:rPr lang="ru-RU" altLang="ru-RU" sz="3200" b="1" dirty="0" err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Заветинского</a:t>
            </a:r>
            <a:r>
              <a:rPr lang="ru-RU" alt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района на 2020 год и на плановый период 2021 и 2022 годов</a:t>
            </a:r>
            <a:br>
              <a:rPr lang="ru-RU" altLang="ru-RU" sz="3000" b="1" dirty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26482"/>
              </p:ext>
            </p:extLst>
          </p:nvPr>
        </p:nvGraphicFramePr>
        <p:xfrm>
          <a:off x="35497" y="1122680"/>
          <a:ext cx="8751345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2020</a:t>
                      </a:r>
                      <a:r>
                        <a:rPr lang="ru-RU" sz="1400" baseline="0" dirty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/>
                        <a:t>РАСХОДЫ,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9646,9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7188,2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7177,9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/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5913,5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5684,7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5764,9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180,3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3027,1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1103,9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1005,2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/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ОБЪЕМ РАСХОДОВ БЮДЖЕТА САВДЯНСКОГО СЕЛЬСКОГО ПОСЕЛЕНИЯ ЗАВЕТИНСКОГО РАЙОНА на 2020-2022 годы(тыс.руб.)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8954838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/>
              <a:t> РАСХОДОВ БЮДЖЕТА САВДЯНСКОГО СЕЛЬСКОГО ПОСЕЛЕНИЯ ЗАВЕТИНСКОГО РАЙОНА  на 2020-2022 годы (тыс.руб.)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САВДЯНСКОГО сельского поселения и непрограммным направлениям деятельности, на 2020 -2022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61215"/>
              </p:ext>
            </p:extLst>
          </p:nvPr>
        </p:nvGraphicFramePr>
        <p:xfrm>
          <a:off x="395536" y="1663912"/>
          <a:ext cx="8496945" cy="520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2020</a:t>
                      </a:r>
                      <a:r>
                        <a:rPr lang="ru-RU" sz="1900" baseline="0" dirty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9646,9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7188,2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7177,9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и распоряжение муниципальным имуществом в муниципальном образовании «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Савдянское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сельское поселение»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40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культуры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1103,9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1005,2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5279,6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5321,6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«Защита населения и территории от 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чрезвычайных ситуаций, обеспечение пожарной безопасности и безопасности людей на водных объектах на территории 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52,0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52,0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«Благоустройство территории 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поселения»</a:t>
                      </a:r>
                      <a:endParaRPr lang="ru-RU" sz="14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180,3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 порядка и противодействие преступности на территории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поселения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спорта на территории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67920"/>
              </p:ext>
            </p:extLst>
          </p:nvPr>
        </p:nvGraphicFramePr>
        <p:xfrm>
          <a:off x="323528" y="1559405"/>
          <a:ext cx="8532440" cy="514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2020 </a:t>
                      </a:r>
                      <a:r>
                        <a:rPr lang="ru-RU" sz="2000" baseline="0" dirty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70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«Социальная поддержка граждан»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480,8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03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40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САВДЯНСКОГО сельского поселения и непрограммным направлениям деятельности, на 2020 - 2022 годы(тыс.РУБ.) </a:t>
            </a:r>
            <a:r>
              <a:rPr lang="ru-RU" sz="2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52802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2020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6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2DE3BC-D614-42C3-9FD5-5697DFA2CB49}"/>
              </a:ext>
            </a:extLst>
          </p:cNvPr>
          <p:cNvSpPr/>
          <p:nvPr/>
        </p:nvSpPr>
        <p:spPr>
          <a:xfrm>
            <a:off x="323528" y="3244334"/>
            <a:ext cx="88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5400" dirty="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Савдянского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2020-2022 годы.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alt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Савдянского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</a:t>
            </a:r>
            <a:r>
              <a:rPr kumimoji="0" lang="ru-RU" sz="2400" b="1" i="0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Савдянского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Заветинского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района на 2020 год и на плановый период 2021 и 2022 годов направлен на решение следующих ключевых задач: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Савдянского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ДОХОДЫ </a:t>
            </a:r>
            <a:r>
              <a:rPr lang="ru-RU" b="1" dirty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РАСХОДЫ </a:t>
            </a:r>
            <a:r>
              <a:rPr lang="ru-RU" b="1" dirty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физическая культура, социальная поддержка и др.) </a:t>
            </a: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Как получатель социальных гарантий </a:t>
            </a:r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САВДЯНСКОГО сельского поселения на 2020-2022 Гг.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1857364"/>
            <a:ext cx="228601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г.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9646,9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9646,9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2021 г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7188,2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7188,2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69038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г.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–7177,9</a:t>
            </a:r>
            <a:endParaRPr lang="ru-RU" b="1" dirty="0"/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7177,9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ОБЪЕМ ПОСТУПЛЕНИЙ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ДОХОДОВ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БЮДЖЕТА САВДЯНСКОГО СЕЛЬСКОГО ПОСЕЛЕНИЯ ЗАВЕТИНСКОГО РАЙОНА на 2020 -2022 годы(т.руб.)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294741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2020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2022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/>
                        <a:t>НАЛОГОВЫЕ ДОХОДЫ И НЕНАЛОГОВЫЕ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3217,7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3266,6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3303,0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/>
                        <a:t>     в том числе</a:t>
                      </a:r>
                      <a:r>
                        <a:rPr lang="ru-RU" sz="13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НДФЛ,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450,0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495,0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530,0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на товары (работы, услуги), реализуемые на территории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Единый сельскохозяйственный налог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2230,3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2231,1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2231,9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Платежи при пользовании природными ресурсами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Административные платежи и сборы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БЕЗВОЗМЕЗДНЫЕ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6429,2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3921,6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3874,9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</a:t>
                      </a:r>
                      <a:r>
                        <a:rPr lang="ru-RU" sz="1400" b="1" baseline="0" dirty="0"/>
                        <a:t> (Д</a:t>
                      </a:r>
                      <a:r>
                        <a:rPr lang="ru-RU" sz="1400" b="1" dirty="0"/>
                        <a:t>ОХОДЫ)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9646,9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7188,2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7177,9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/>
              <a:t> ДОХОДОВ БЮДЖЕТА САВДЯНСКОГО СЕЛЬСКОГО ПОСЕЛЕНИЯ ЗАВЕТИНСКОГО РАЙОНА на 2020-2022 годы (тыс.рублей)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4989389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САВДЯНСКОГО СЕЛЬСКОГО ПОСЕЛЕНИЯ НА 2020 -2022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43634053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918</Words>
  <Application>Microsoft Office PowerPoint</Application>
  <PresentationFormat>Экран (4:3)</PresentationFormat>
  <Paragraphs>219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Бюджет   Савдянского сельского поселения Заветинского района на 2020 год и на плановый период 2021 и 2022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74</cp:revision>
  <dcterms:created xsi:type="dcterms:W3CDTF">2017-12-11T11:43:42Z</dcterms:created>
  <dcterms:modified xsi:type="dcterms:W3CDTF">2020-01-09T06:41:05Z</dcterms:modified>
</cp:coreProperties>
</file>