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9"/>
  </p:notesMasterIdLst>
  <p:handoutMasterIdLst>
    <p:handoutMasterId r:id="rId20"/>
  </p:handoutMasterIdLst>
  <p:sldIdLst>
    <p:sldId id="434" r:id="rId2"/>
    <p:sldId id="442" r:id="rId3"/>
    <p:sldId id="410" r:id="rId4"/>
    <p:sldId id="409" r:id="rId5"/>
    <p:sldId id="457" r:id="rId6"/>
    <p:sldId id="426" r:id="rId7"/>
    <p:sldId id="403" r:id="rId8"/>
    <p:sldId id="444" r:id="rId9"/>
    <p:sldId id="445" r:id="rId10"/>
    <p:sldId id="412" r:id="rId11"/>
    <p:sldId id="446" r:id="rId12"/>
    <p:sldId id="401" r:id="rId13"/>
    <p:sldId id="447" r:id="rId14"/>
    <p:sldId id="417" r:id="rId15"/>
    <p:sldId id="456" r:id="rId16"/>
    <p:sldId id="449" r:id="rId17"/>
    <p:sldId id="400" r:id="rId18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9" autoAdjust="0"/>
    <p:restoredTop sz="99848" autoAdjust="0"/>
  </p:normalViewPr>
  <p:slideViewPr>
    <p:cSldViewPr>
      <p:cViewPr varScale="1">
        <p:scale>
          <a:sx n="72" d="100"/>
          <a:sy n="72" d="100"/>
        </p:scale>
        <p:origin x="54" y="996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5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7.xlsx"/><Relationship Id="rId1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7941237661880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6 625,5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A23-415D-8934-99B04F5467E0}"/>
                </c:ext>
              </c:extLst>
            </c:dLbl>
            <c:dLbl>
              <c:idx val="1"/>
              <c:layout>
                <c:manualLayout>
                  <c:x val="2.3566673601679796E-2"/>
                  <c:y val="1.31926011737467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6 238,8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A23-415D-8934-99B04F5467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6625.5</c:v>
                </c:pt>
                <c:pt idx="1">
                  <c:v>6238.8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23-415D-8934-99B04F5467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180398683934083E-2"/>
                  <c:y val="-1.05540809389974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4 227,4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A23-415D-8934-99B04F5467E0}"/>
                </c:ext>
              </c:extLst>
            </c:dLbl>
            <c:dLbl>
              <c:idx val="1"/>
              <c:layout>
                <c:manualLayout>
                  <c:x val="2.9111773272663385E-2"/>
                  <c:y val="-5.277040469498723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8 503,5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A23-415D-8934-99B04F5467E0}"/>
                </c:ext>
              </c:extLst>
            </c:dLbl>
            <c:spPr>
              <a:noFill/>
              <a:ln w="1989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4227.3999999999996</c:v>
                </c:pt>
                <c:pt idx="1">
                  <c:v>8503.5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23-415D-8934-99B04F546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952128"/>
        <c:axId val="38003072"/>
        <c:axId val="0"/>
      </c:bar3DChart>
      <c:catAx>
        <c:axId val="379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8003072"/>
        <c:crosses val="autoZero"/>
        <c:auto val="1"/>
        <c:lblAlgn val="ctr"/>
        <c:lblOffset val="100"/>
        <c:noMultiLvlLbl val="0"/>
      </c:catAx>
      <c:valAx>
        <c:axId val="38003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952128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70221709700475088"/>
          <c:y val="0.26351758022481464"/>
          <c:w val="0.2753277236226479"/>
          <c:h val="0.45960260991472457"/>
        </c:manualLayout>
      </c:layout>
      <c:overlay val="0"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07E-2"/>
          <c:w val="0.88997255514244744"/>
          <c:h val="0.774174678264408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5B5-4F78-9A57-B729E3AAB08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5B5-4F78-9A57-B729E3AAB08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5B5-4F78-9A57-B729E3AAB08A}"/>
              </c:ext>
            </c:extLst>
          </c:dPt>
          <c:dLbls>
            <c:dLbl>
              <c:idx val="0"/>
              <c:layout>
                <c:manualLayout>
                  <c:x val="5.4736196673332528E-3"/>
                  <c:y val="-0.292838673237598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4 227,4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5B5-4F78-9A57-B729E3AAB08A}"/>
                </c:ext>
              </c:extLst>
            </c:dLbl>
            <c:dLbl>
              <c:idx val="1"/>
              <c:layout>
                <c:manualLayout>
                  <c:x val="1.2771779223777591E-2"/>
                  <c:y val="-0.3667325440545603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3 654,0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5B5-4F78-9A57-B729E3AAB08A}"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4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5 159,7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5B5-4F78-9A57-B729E3AAB08A}"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42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8 503,5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5B5-4F78-9A57-B729E3AAB0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2020</c:v>
                </c:pt>
                <c:pt idx="1">
                  <c:v>Первоначальный
план 2021</c:v>
                </c:pt>
                <c:pt idx="2">
                  <c:v>Уточненный 
план 2021</c:v>
                </c:pt>
                <c:pt idx="3">
                  <c:v>Отчет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4227.3999999999996</c:v>
                </c:pt>
                <c:pt idx="1">
                  <c:v>3654</c:v>
                </c:pt>
                <c:pt idx="2">
                  <c:v>5159.7</c:v>
                </c:pt>
                <c:pt idx="3">
                  <c:v>8503.5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B5-4F78-9A57-B729E3AAB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656256"/>
        <c:axId val="92759552"/>
        <c:axId val="0"/>
      </c:bar3DChart>
      <c:catAx>
        <c:axId val="386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759552"/>
        <c:crosses val="autoZero"/>
        <c:auto val="1"/>
        <c:lblAlgn val="ctr"/>
        <c:lblOffset val="100"/>
        <c:noMultiLvlLbl val="0"/>
      </c:catAx>
      <c:valAx>
        <c:axId val="927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5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6">
                <a:latin typeface="Times New Roman" pitchFamily="18" charset="0"/>
                <a:cs typeface="Times New Roman" pitchFamily="18" charset="0"/>
              </a:defRPr>
            </a:pPr>
            <a:r>
              <a:rPr lang="ru-RU" sz="1706" b="0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4 315,0 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84550342487487E-3"/>
          <c:y val="0.10209666732098283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CF51-46E7-BDDE-941C958B3624}"/>
              </c:ext>
            </c:extLst>
          </c:dPt>
          <c:dPt>
            <c:idx val="1"/>
            <c:bubble3D val="0"/>
            <c:explosion val="2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CF51-46E7-BDDE-941C958B3624}"/>
              </c:ext>
            </c:extLst>
          </c:dPt>
          <c:dPt>
            <c:idx val="2"/>
            <c:bubble3D val="0"/>
            <c:explosion val="6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5-CF51-46E7-BDDE-941C958B3624}"/>
              </c:ext>
            </c:extLst>
          </c:dPt>
          <c:dPt>
            <c:idx val="3"/>
            <c:bubble3D val="0"/>
            <c:explosion val="8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CF51-46E7-BDDE-941C958B3624}"/>
              </c:ext>
            </c:extLst>
          </c:dPt>
          <c:dPt>
            <c:idx val="4"/>
            <c:bubble3D val="0"/>
            <c:explosion val="1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9-CF51-46E7-BDDE-941C958B3624}"/>
              </c:ext>
            </c:extLst>
          </c:dPt>
          <c:dPt>
            <c:idx val="5"/>
            <c:bubble3D val="0"/>
            <c:explosion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CF51-46E7-BDDE-941C958B3624}"/>
              </c:ext>
            </c:extLst>
          </c:dPt>
          <c:dPt>
            <c:idx val="6"/>
            <c:bubble3D val="0"/>
            <c:explosion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51-46E7-BDDE-941C958B3624}"/>
              </c:ext>
            </c:extLst>
          </c:dPt>
          <c:dPt>
            <c:idx val="7"/>
            <c:bubble3D val="0"/>
            <c:explosion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extLst>
              <c:ext xmlns:c16="http://schemas.microsoft.com/office/drawing/2014/chart" uri="{C3380CC4-5D6E-409C-BE32-E72D297353CC}">
                <c16:uniqueId val="{0000000F-CF51-46E7-BDDE-941C958B3624}"/>
              </c:ext>
            </c:extLst>
          </c:dPt>
          <c:dPt>
            <c:idx val="8"/>
            <c:bubble3D val="0"/>
            <c:explosion val="0"/>
            <c:extLst>
              <c:ext xmlns:c16="http://schemas.microsoft.com/office/drawing/2014/chart" uri="{C3380CC4-5D6E-409C-BE32-E72D297353CC}">
                <c16:uniqueId val="{00000010-CF51-46E7-BDDE-941C958B3624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1-CF51-46E7-BDDE-941C958B3624}"/>
              </c:ext>
            </c:extLst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51-46E7-BDDE-941C958B3624}"/>
                </c:ext>
              </c:extLst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51-46E7-BDDE-941C958B3624}"/>
                </c:ext>
              </c:extLst>
            </c:dLbl>
            <c:dLbl>
              <c:idx val="2"/>
              <c:layout>
                <c:manualLayout>
                  <c:x val="-4.7786254191688811E-2"/>
                  <c:y val="-9.467580496966722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51-46E7-BDDE-941C958B3624}"/>
                </c:ext>
              </c:extLst>
            </c:dLbl>
            <c:dLbl>
              <c:idx val="3"/>
              <c:layout>
                <c:manualLayout>
                  <c:x val="-1.6823284675181141E-2"/>
                  <c:y val="8.698565942587939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51-46E7-BDDE-941C958B3624}"/>
                </c:ext>
              </c:extLst>
            </c:dLbl>
            <c:dLbl>
              <c:idx val="4"/>
              <c:layout>
                <c:manualLayout>
                  <c:x val="-0.11207752060009837"/>
                  <c:y val="0.10411177556416309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51-46E7-BDDE-941C958B3624}"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697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51-46E7-BDDE-941C958B3624}"/>
                </c:ext>
              </c:extLst>
            </c:dLbl>
            <c:dLbl>
              <c:idx val="6"/>
              <c:layout>
                <c:manualLayout>
                  <c:x val="-4.6064195100612416E-2"/>
                  <c:y val="-0.1312643309334255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51-46E7-BDDE-941C958B3624}"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51-46E7-BDDE-941C958B3624}"/>
                </c:ext>
              </c:extLst>
            </c:dLbl>
            <c:dLbl>
              <c:idx val="8"/>
              <c:layout>
                <c:manualLayout>
                  <c:x val="2.5704235264243792E-2"/>
                  <c:y val="-0.13774047256343513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51-46E7-BDDE-941C958B3624}"/>
                </c:ext>
              </c:extLst>
            </c:dLbl>
            <c:dLbl>
              <c:idx val="9"/>
              <c:layout>
                <c:manualLayout>
                  <c:x val="4.0668096403233982E-2"/>
                  <c:y val="-5.224296679670040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51-46E7-BDDE-941C958B3624}"/>
                </c:ext>
              </c:extLst>
            </c:dLbl>
            <c:dLbl>
              <c:idx val="10"/>
              <c:layout>
                <c:manualLayout>
                  <c:x val="4.0093884630255323E-2"/>
                  <c:y val="-9.23234015572715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51-46E7-BDDE-941C958B3624}"/>
                </c:ext>
              </c:extLst>
            </c:dLbl>
            <c:spPr>
              <a:noFill/>
              <a:ln w="25037">
                <a:noFill/>
              </a:ln>
            </c:spPr>
            <c:txPr>
              <a:bodyPr/>
              <a:lstStyle/>
              <a:p>
                <a:pPr>
                  <a:defRPr sz="14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7"/>
                <c:pt idx="1">
                  <c:v>НДФЛ-552,6</c:v>
                </c:pt>
                <c:pt idx="2">
                  <c:v>Налог на имущество физических лиц -120,5</c:v>
                </c:pt>
                <c:pt idx="3">
                  <c:v>Земельный налог с организаций -44,0</c:v>
                </c:pt>
                <c:pt idx="4">
                  <c:v>Земельный налог -396,6</c:v>
                </c:pt>
                <c:pt idx="5">
                  <c:v>Штрафы, санкции, возмещение ущерба -4,5</c:v>
                </c:pt>
                <c:pt idx="6">
                  <c:v>Единый сельхозналог - 7 385,3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7"/>
                <c:pt idx="1">
                  <c:v>6.5000000000000002E-2</c:v>
                </c:pt>
                <c:pt idx="2">
                  <c:v>1.4200000000000001E-2</c:v>
                </c:pt>
                <c:pt idx="3">
                  <c:v>5.1999999999999998E-3</c:v>
                </c:pt>
                <c:pt idx="4">
                  <c:v>4.6600000000000003E-2</c:v>
                </c:pt>
                <c:pt idx="5">
                  <c:v>5.0000000000000001E-4</c:v>
                </c:pt>
                <c:pt idx="6">
                  <c:v>0.86850000000000005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F51-46E7-BDDE-941C958B3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822524672311864"/>
          <c:y val="8.4123238415435564E-2"/>
          <c:w val="0.35358360515378451"/>
          <c:h val="0.91587676158456444"/>
        </c:manualLayout>
      </c:layout>
      <c:overlay val="0"/>
      <c:txPr>
        <a:bodyPr/>
        <a:lstStyle/>
        <a:p>
          <a:pPr>
            <a:defRPr sz="12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06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094"/>
          <c:y val="1.906766010979485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863819500402906E-2"/>
          <c:y val="0.12545628328250877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5.9114900981377481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04-4941-9BD3-7685FC52016B}"/>
                </c:ext>
              </c:extLst>
            </c:dLbl>
            <c:dLbl>
              <c:idx val="1"/>
              <c:layout>
                <c:manualLayout>
                  <c:x val="5.9114900981377481E-3"/>
                  <c:y val="-5.32988770946163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04-4941-9BD3-7685FC52016B}"/>
                </c:ext>
              </c:extLst>
            </c:dLbl>
            <c:dLbl>
              <c:idx val="2"/>
              <c:layout>
                <c:manualLayout>
                  <c:x val="1.4778725245344351E-3"/>
                  <c:y val="-5.95693332233947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8,5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604-4941-9BD3-7685FC52016B}"/>
                </c:ext>
              </c:extLst>
            </c:dLbl>
            <c:spPr>
              <a:noFill/>
              <a:ln w="25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4.8</c:v>
                </c:pt>
                <c:pt idx="1">
                  <c:v>4.2</c:v>
                </c:pt>
                <c:pt idx="2" formatCode="0.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04-4941-9BD3-7685FC520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928000"/>
        <c:axId val="106929536"/>
        <c:axId val="0"/>
      </c:bar3DChart>
      <c:catAx>
        <c:axId val="1069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29536"/>
        <c:crosses val="autoZero"/>
        <c:auto val="1"/>
        <c:lblAlgn val="ctr"/>
        <c:lblOffset val="100"/>
        <c:noMultiLvlLbl val="0"/>
      </c:catAx>
      <c:valAx>
        <c:axId val="1069295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28000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90101019219"/>
          <c:y val="1.9067919829680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7004829882927241E-2"/>
                  <c:y val="-3.171170811245425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6,3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AD0-417A-A49A-F919B526E661}"/>
                </c:ext>
              </c:extLst>
            </c:dLbl>
            <c:dLbl>
              <c:idx val="1"/>
              <c:layout>
                <c:manualLayout>
                  <c:x val="1.2367149005765212E-2"/>
                  <c:y val="-3.17117081124542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0-417A-A49A-F919B526E661}"/>
                </c:ext>
              </c:extLst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D0-417A-A49A-F919B526E661}"/>
                </c:ext>
              </c:extLst>
            </c:dLbl>
            <c:spPr>
              <a:noFill/>
              <a:ln w="2505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6.3</c:v>
                </c:pt>
                <c:pt idx="1">
                  <c:v>6.3</c:v>
                </c:pt>
                <c:pt idx="2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D0-417A-A49A-F919B526E6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8AD0-417A-A49A-F919B526E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55040"/>
        <c:axId val="37295616"/>
        <c:axId val="0"/>
      </c:bar3DChart>
      <c:catAx>
        <c:axId val="372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295616"/>
        <c:crosses val="autoZero"/>
        <c:auto val="1"/>
        <c:lblAlgn val="ctr"/>
        <c:lblOffset val="100"/>
        <c:noMultiLvlLbl val="0"/>
      </c:catAx>
      <c:valAx>
        <c:axId val="3729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255040"/>
        <c:crosses val="autoZero"/>
        <c:crossBetween val="between"/>
      </c:valAx>
      <c:spPr>
        <a:noFill/>
        <a:ln w="25052">
          <a:noFill/>
        </a:ln>
      </c:spPr>
    </c:plotArea>
    <c:plotVisOnly val="1"/>
    <c:dispBlanksAs val="gap"/>
    <c:showDLblsOverMax val="0"/>
  </c:chart>
  <c:txPr>
    <a:bodyPr/>
    <a:lstStyle/>
    <a:p>
      <a:pPr>
        <a:defRPr sz="182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 9 898,7</a:t>
                    </a:r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FBB-4F1C-9FA0-0DE4B63912F1}"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#\ ##0.0</c:formatCode>
                <c:ptCount val="1"/>
                <c:pt idx="0">
                  <c:v>9898.7000000000007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B-4F1C-9FA0-0DE4B63912F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0161985902615425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12343,6</a:t>
                    </a:r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FBB-4F1C-9FA0-0DE4B63912F1}"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#\ ##0.0</c:formatCode>
                <c:ptCount val="1"/>
                <c:pt idx="0">
                  <c:v>12343.6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BB-4F1C-9FA0-0DE4B63912F1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22771715649966E-3"/>
                  <c:y val="0.105132644162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11700,6</a:t>
                    </a:r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FBB-4F1C-9FA0-0DE4B63912F1}"/>
                </c:ext>
              </c:extLst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#\ ##0.0</c:formatCode>
                <c:ptCount val="1"/>
                <c:pt idx="0">
                  <c:v>11700.6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BB-4F1C-9FA0-0DE4B6391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8973440"/>
        <c:axId val="38974976"/>
        <c:axId val="0"/>
      </c:bar3DChart>
      <c:catAx>
        <c:axId val="3897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97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974976"/>
        <c:scaling>
          <c:orientation val="minMax"/>
        </c:scaling>
        <c:delete val="0"/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973440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46E-2"/>
          <c:y val="0.83410992548498675"/>
          <c:w val="0.6578947041711759"/>
          <c:h val="8.2945037257506682E-2"/>
        </c:manualLayout>
      </c:layout>
      <c:overlay val="0"/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11 700,6 тыс. рублей</a:t>
            </a:r>
          </a:p>
        </c:rich>
      </c:tx>
      <c:layout>
        <c:manualLayout>
          <c:xMode val="edge"/>
          <c:yMode val="edge"/>
          <c:x val="0.31257551479361612"/>
          <c:y val="0.87485585516001263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523500082935728E-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18 567,7 тыс. рублей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14FF-411B-B416-995C02612DDF}"/>
              </c:ext>
            </c:extLst>
          </c:dPt>
          <c:dPt>
            <c:idx val="1"/>
            <c:bubble3D val="0"/>
            <c:explosion val="1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14FF-411B-B416-995C02612DDF}"/>
              </c:ext>
            </c:extLst>
          </c:dPt>
          <c:dPt>
            <c:idx val="2"/>
            <c:bubble3D val="0"/>
            <c:explosion val="4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14FF-411B-B416-995C02612DDF}"/>
              </c:ext>
            </c:extLst>
          </c:dPt>
          <c:dPt>
            <c:idx val="3"/>
            <c:bubble3D val="0"/>
            <c:explosion val="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7-14FF-411B-B416-995C02612DDF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14FF-411B-B416-995C02612DDF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B-14FF-411B-B416-995C02612DDF}"/>
              </c:ext>
            </c:extLst>
          </c:dPt>
          <c:dPt>
            <c:idx val="6"/>
            <c:bubble3D val="0"/>
            <c:explosion val="5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14FF-411B-B416-995C02612DD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14FF-411B-B416-995C02612DDF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F-14FF-411B-B416-995C02612DDF}"/>
              </c:ext>
            </c:extLst>
          </c:dPt>
          <c:dLbls>
            <c:dLbl>
              <c:idx val="0"/>
              <c:layout>
                <c:manualLayout>
                  <c:x val="-1.1807407163874871E-2"/>
                  <c:y val="-0.106789880431613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FF-411B-B416-995C02612DDF}"/>
                </c:ext>
              </c:extLst>
            </c:dLbl>
            <c:dLbl>
              <c:idx val="1"/>
              <c:layout>
                <c:manualLayout>
                  <c:x val="0.10915617686729585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FF-411B-B416-995C02612DDF}"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FF-411B-B416-995C02612DDF}"/>
                </c:ext>
              </c:extLst>
            </c:dLbl>
            <c:dLbl>
              <c:idx val="3"/>
              <c:layout>
                <c:manualLayout>
                  <c:x val="-0.112202276777676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FF-411B-B416-995C02612DDF}"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FF-411B-B416-995C02612DDF}"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FF-411B-B416-995C02612DDF}"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43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FF-411B-B416-995C02612DDF}"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4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FF-411B-B416-995C02612DDF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FF-411B-B416-995C02612DDF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15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4FF-411B-B416-995C02612DDF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4FF-411B-B416-995C02612DDF}"/>
                </c:ext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4FF-411B-B416-995C02612DDF}"/>
                </c:ext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4FF-411B-B416-995C02612DDF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8"/>
                <c:pt idx="0">
                  <c:v>Соцполитика -72,5</c:v>
                </c:pt>
                <c:pt idx="1">
                  <c:v>Национальная оборона - 90,2</c:v>
                </c:pt>
                <c:pt idx="2">
                  <c:v>Культура, кинематография -3189,4</c:v>
                </c:pt>
                <c:pt idx="3">
                  <c:v>ЖКХ - 1426,1</c:v>
                </c:pt>
                <c:pt idx="4">
                  <c:v>Общегосударственные вопросы - 6902,5</c:v>
                </c:pt>
                <c:pt idx="5">
                  <c:v>Нацбезопасность -20,9</c:v>
                </c:pt>
                <c:pt idx="6">
                  <c:v>Образование -14,1</c:v>
                </c:pt>
                <c:pt idx="7">
                  <c:v>Физическая культура и спорт-0,0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8"/>
                <c:pt idx="0">
                  <c:v>6.1962634394817362E-3</c:v>
                </c:pt>
                <c:pt idx="1">
                  <c:v>7.7090063757414137E-3</c:v>
                </c:pt>
                <c:pt idx="2">
                  <c:v>0.27258431191562826</c:v>
                </c:pt>
                <c:pt idx="3">
                  <c:v>0.12188263849717107</c:v>
                </c:pt>
                <c:pt idx="4">
                  <c:v>0.58992701228996802</c:v>
                </c:pt>
                <c:pt idx="5">
                  <c:v>1.7862331846230106E-3</c:v>
                </c:pt>
                <c:pt idx="6">
                  <c:v>1.2050664068509306E-3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4FF-411B-B416-995C02612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68"/>
          <c:y val="2.0860422497067741E-2"/>
          <c:w val="0.29311518948736959"/>
          <c:h val="0.97131679807875282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2135735886"/>
          <c:y val="1.9067779391418998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0243704639650489"/>
          <c:y val="0.11719005848638875"/>
          <c:w val="0.89317180616740355"/>
          <c:h val="0.759834368530020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546936392469981E-2"/>
                  <c:y val="-5.9021738924131872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en-US" dirty="0">
                        <a:solidFill>
                          <a:srgbClr val="FF00FF"/>
                        </a:solidFill>
                      </a:rPr>
                      <a:t>2 832,7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544-415C-A52B-13DE115D9212}"/>
                </c:ext>
              </c:extLst>
            </c:dLbl>
            <c:dLbl>
              <c:idx val="1"/>
              <c:layout>
                <c:manualLayout>
                  <c:x val="1.0345573035835481E-2"/>
                  <c:y val="7.9237000309793928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en-US" dirty="0">
                        <a:solidFill>
                          <a:srgbClr val="FF00FF"/>
                        </a:solidFill>
                      </a:rPr>
                      <a:t>3 189,4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544-415C-A52B-13DE115D9212}"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2832.7</c:v>
                </c:pt>
                <c:pt idx="1">
                  <c:v>3189.4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4-415C-A52B-13DE115D92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552960"/>
        <c:axId val="132558848"/>
        <c:axId val="0"/>
      </c:bar3DChart>
      <c:catAx>
        <c:axId val="13255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132558848"/>
        <c:crosses val="autoZero"/>
        <c:auto val="1"/>
        <c:lblAlgn val="ctr"/>
        <c:lblOffset val="100"/>
        <c:noMultiLvlLbl val="0"/>
      </c:catAx>
      <c:valAx>
        <c:axId val="13255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132552960"/>
        <c:crosses val="autoZero"/>
        <c:crossBetween val="between"/>
      </c:valAx>
      <c:spPr>
        <a:noFill/>
        <a:ln w="25129">
          <a:noFill/>
        </a:ln>
      </c:spPr>
    </c:plotArea>
    <c:plotVisOnly val="1"/>
    <c:dispBlanksAs val="gap"/>
    <c:showDLblsOverMax val="0"/>
  </c:chart>
  <c:txPr>
    <a:bodyPr/>
    <a:lstStyle/>
    <a:p>
      <a:pPr>
        <a:defRPr sz="1955"/>
      </a:pPr>
      <a:endParaRPr lang="ru-R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0.25306</cdr:x>
      <cdr:y>0.72871</cdr:y>
    </cdr:from>
    <cdr:to>
      <cdr:x>0.38045</cdr:x>
      <cdr:y>0.87364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086429" y="3371314"/>
          <a:ext cx="1050329" cy="6705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0.52934</cdr:x>
      <cdr:y>0.67724</cdr:y>
    </cdr:from>
    <cdr:to>
      <cdr:x>0.64888</cdr:x>
      <cdr:y>0.85621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64365" y="3133198"/>
          <a:ext cx="985640" cy="82799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0.70486</cdr:y>
    </cdr:from>
    <cdr:to>
      <cdr:x>0.34222</cdr:x>
      <cdr:y>0.77579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0.56749</cdr:x>
      <cdr:y>0.67789</cdr:y>
    </cdr:from>
    <cdr:to>
      <cdr:x>0.67539</cdr:x>
      <cdr:y>0.73382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0.56793</cdr:x>
      <cdr:y>0.3573</cdr:y>
    </cdr:from>
    <cdr:to>
      <cdr:x>0.71849</cdr:x>
      <cdr:y>0.44197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463904" y="1694268"/>
          <a:ext cx="918266" cy="401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rPr>
            <a:t>112,6%</a:t>
          </a:r>
        </a:p>
      </cdr:txBody>
    </cdr:sp>
  </cdr:relSizeAnchor>
  <cdr:relSizeAnchor xmlns:cdr="http://schemas.openxmlformats.org/drawingml/2006/chartDrawing">
    <cdr:from>
      <cdr:x>0.43514</cdr:x>
      <cdr:y>0.33341</cdr:y>
    </cdr:from>
    <cdr:to>
      <cdr:x>0.68307</cdr:x>
      <cdr:y>0.59157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2653978" y="1581001"/>
          <a:ext cx="1512168" cy="12241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0.04086</cdr:x>
      <cdr:y>0.0675</cdr:y>
    </cdr:from>
    <cdr:to>
      <cdr:x>0.18296</cdr:x>
      <cdr:y>0.16275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/>
              <a:t>Вставьте карту своей страны.</a:t>
            </a:r>
            <a:endParaRPr lang="en-US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</a:t>
            </a:r>
            <a:r>
              <a:rPr lang="ru-RU" sz="5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Савдянского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Заветинского 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2021 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  <p:sp>
        <p:nvSpPr>
          <p:cNvPr id="11268" name="Rectangle 4" descr="30%"/>
          <p:cNvSpPr>
            <a:spLocks noChangeArrowheads="1"/>
          </p:cNvSpPr>
          <p:nvPr/>
        </p:nvSpPr>
        <p:spPr bwMode="auto">
          <a:xfrm rot="10800000" flipV="1">
            <a:off x="612775" y="6229350"/>
            <a:ext cx="61198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Times New Roman" panose="02020603050405020304" pitchFamily="18" charset="0"/>
              </a:rPr>
              <a:t>Докладчик: заведующий сектором экономики и финансов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Times New Roman" panose="02020603050405020304" pitchFamily="18" charset="0"/>
              </a:rPr>
              <a:t>                      Степаненко Татьяна Викторовна</a:t>
            </a: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САВДЯНСКОГО СЕЛЬСКОГО ПОСЕЛЕНИЯ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2021 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187389"/>
              </p:ext>
            </p:extLst>
          </p:nvPr>
        </p:nvGraphicFramePr>
        <p:xfrm>
          <a:off x="976314" y="1109664"/>
          <a:ext cx="8520112" cy="504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4" name="Document" r:id="rId3" imgW="10946904" imgH="6865325" progId="Word.Document.8">
                  <p:embed/>
                </p:oleObj>
              </mc:Choice>
              <mc:Fallback>
                <p:oleObj name="Document" r:id="rId3" imgW="10946904" imgH="6865325" progId="Word.Documen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976314" y="1109664"/>
                        <a:ext cx="8520112" cy="5047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1764110" y="3684586"/>
            <a:ext cx="6192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72570"/>
              </p:ext>
            </p:extLst>
          </p:nvPr>
        </p:nvGraphicFramePr>
        <p:xfrm>
          <a:off x="323850" y="6067519"/>
          <a:ext cx="9879013" cy="133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5" name="Document" r:id="rId5" imgW="10629222" imgH="7638538" progId="Word.Document.8">
                  <p:embed/>
                </p:oleObj>
              </mc:Choice>
              <mc:Fallback>
                <p:oleObj name="Document" r:id="rId5" imgW="10629222" imgH="7638538" progId="Word.Documen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850" y="6067519"/>
                        <a:ext cx="9879013" cy="1336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 flipV="1">
            <a:off x="3802807" y="3684584"/>
            <a:ext cx="2929855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764110" y="3684586"/>
            <a:ext cx="72008" cy="16827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</p:cNvCxnSpPr>
          <p:nvPr/>
        </p:nvCxnSpPr>
        <p:spPr bwMode="auto">
          <a:xfrm flipH="1">
            <a:off x="7934325" y="3684584"/>
            <a:ext cx="22471" cy="16827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 flipV="1">
            <a:off x="5148486" y="3276575"/>
            <a:ext cx="0" cy="4080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4ED12C-80B0-478D-9987-4A3EF2DE52B0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835039"/>
              </p:ext>
            </p:extLst>
          </p:nvPr>
        </p:nvGraphicFramePr>
        <p:xfrm>
          <a:off x="1062038" y="1812925"/>
          <a:ext cx="8128000" cy="569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4213" y="828675"/>
            <a:ext cx="92233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(дотация) из областного бюджета в 2021 году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2021 год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526921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395350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Савдянского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                        поселения в 2021 году                       </a:t>
            </a:r>
            <a:r>
              <a:rPr lang="ru-RU" altLang="ru-RU" sz="1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6" name="_s3083"/>
          <p:cNvCxnSpPr>
            <a:cxnSpLocks noChangeShapeType="1"/>
          </p:cNvCxnSpPr>
          <p:nvPr/>
        </p:nvCxnSpPr>
        <p:spPr bwMode="auto">
          <a:xfrm rot="10800000">
            <a:off x="4791075" y="1708150"/>
            <a:ext cx="404813" cy="163353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7" name="_s3084"/>
          <p:cNvCxnSpPr>
            <a:cxnSpLocks noChangeShapeType="1"/>
          </p:cNvCxnSpPr>
          <p:nvPr/>
        </p:nvCxnSpPr>
        <p:spPr bwMode="auto">
          <a:xfrm flipV="1">
            <a:off x="4757738" y="2138363"/>
            <a:ext cx="452437" cy="20335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_s3085"/>
          <p:cNvCxnSpPr>
            <a:cxnSpLocks noChangeShapeType="1"/>
          </p:cNvCxnSpPr>
          <p:nvPr/>
        </p:nvCxnSpPr>
        <p:spPr bwMode="auto">
          <a:xfrm rot="10800000">
            <a:off x="5210175" y="676275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_s3086"/>
          <p:cNvCxnSpPr>
            <a:cxnSpLocks noChangeShapeType="1"/>
          </p:cNvCxnSpPr>
          <p:nvPr/>
        </p:nvCxnSpPr>
        <p:spPr bwMode="auto">
          <a:xfrm flipV="1">
            <a:off x="4792663" y="1408113"/>
            <a:ext cx="417512" cy="64770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_s3087"/>
          <p:cNvCxnSpPr>
            <a:cxnSpLocks noChangeShapeType="1"/>
          </p:cNvCxnSpPr>
          <p:nvPr/>
        </p:nvCxnSpPr>
        <p:spPr bwMode="auto">
          <a:xfrm rot="10800000">
            <a:off x="5210175" y="1436688"/>
            <a:ext cx="442913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527050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Объем расходов на муниципальные целевые программы в 2021 году –</a:t>
            </a:r>
          </a:p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11 427,4 тыс. рублей</a:t>
            </a:r>
          </a:p>
        </p:txBody>
      </p:sp>
      <p:sp>
        <p:nvSpPr>
          <p:cNvPr id="26632" name="_s3089"/>
          <p:cNvSpPr>
            <a:spLocks noChangeArrowheads="1"/>
          </p:cNvSpPr>
          <p:nvPr/>
        </p:nvSpPr>
        <p:spPr bwMode="auto">
          <a:xfrm>
            <a:off x="5721350" y="3225801"/>
            <a:ext cx="4019550" cy="11890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 на территории </a:t>
            </a: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Савдянского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сельского поселения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5,8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0,05 %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4" name="_s3091"/>
          <p:cNvSpPr>
            <a:spLocks noChangeArrowheads="1"/>
          </p:cNvSpPr>
          <p:nvPr/>
        </p:nvSpPr>
        <p:spPr bwMode="auto">
          <a:xfrm>
            <a:off x="5645150" y="1747838"/>
            <a:ext cx="4148138" cy="118427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Благоустройство территории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Савдянского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сельского поселения-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1 426,1 тыс. рублей 12,5 %</a:t>
            </a:r>
          </a:p>
        </p:txBody>
      </p:sp>
      <p:sp>
        <p:nvSpPr>
          <p:cNvPr id="2663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2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3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4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5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</p:txBody>
      </p:sp>
      <p:sp>
        <p:nvSpPr>
          <p:cNvPr id="26646" name="_s3089"/>
          <p:cNvSpPr>
            <a:spLocks noChangeArrowheads="1"/>
          </p:cNvSpPr>
          <p:nvPr/>
        </p:nvSpPr>
        <p:spPr bwMode="auto">
          <a:xfrm>
            <a:off x="755650" y="4779964"/>
            <a:ext cx="4002088" cy="78739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Социальная поддержка граждан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72,5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тыс. рублей  0,6 %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47" name="_s3082"/>
          <p:cNvCxnSpPr>
            <a:cxnSpLocks noChangeShapeType="1"/>
          </p:cNvCxnSpPr>
          <p:nvPr/>
        </p:nvCxnSpPr>
        <p:spPr bwMode="auto">
          <a:xfrm flipV="1">
            <a:off x="4776788" y="2708275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8" name="Прямоугольник 38"/>
          <p:cNvSpPr>
            <a:spLocks noChangeArrowheads="1"/>
          </p:cNvSpPr>
          <p:nvPr/>
        </p:nvSpPr>
        <p:spPr bwMode="auto">
          <a:xfrm>
            <a:off x="3492500" y="6456363"/>
            <a:ext cx="287338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49" name="Прямоугольник 39"/>
          <p:cNvSpPr>
            <a:spLocks noChangeArrowheads="1"/>
          </p:cNvSpPr>
          <p:nvPr/>
        </p:nvSpPr>
        <p:spPr bwMode="auto">
          <a:xfrm>
            <a:off x="4103688" y="6473825"/>
            <a:ext cx="252412" cy="287338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50" name="_s3089"/>
          <p:cNvSpPr>
            <a:spLocks noChangeArrowheads="1"/>
          </p:cNvSpPr>
          <p:nvPr/>
        </p:nvSpPr>
        <p:spPr bwMode="auto">
          <a:xfrm>
            <a:off x="5721350" y="478155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Муниципальная политика</a:t>
            </a:r>
            <a:r>
              <a:rPr lang="ru-RU" sz="1400" i="0" dirty="0">
                <a:latin typeface="Times New Roman" panose="02020603050405020304" pitchFamily="18" charset="0"/>
              </a:rPr>
              <a:t>–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6 733,6тыс.рублей   59,0 %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_s3089"/>
          <p:cNvSpPr>
            <a:spLocks noChangeArrowheads="1"/>
          </p:cNvSpPr>
          <p:nvPr/>
        </p:nvSpPr>
        <p:spPr bwMode="auto">
          <a:xfrm>
            <a:off x="790575" y="1779588"/>
            <a:ext cx="4019550" cy="13128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культуры  </a:t>
            </a: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Савдянского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сельского поселения</a:t>
            </a:r>
            <a:r>
              <a:rPr lang="ru-RU" sz="1200" i="0" dirty="0">
                <a:latin typeface="Arial" panose="020B0604020202020204" pitchFamily="34" charset="0"/>
              </a:rPr>
              <a:t> 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3 189,4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27,9%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2" name="_s3089"/>
          <p:cNvSpPr>
            <a:spLocks noChangeArrowheads="1"/>
          </p:cNvSpPr>
          <p:nvPr/>
        </p:nvSpPr>
        <p:spPr bwMode="auto">
          <a:xfrm>
            <a:off x="790575" y="3290889"/>
            <a:ext cx="4019550" cy="12700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общественного порядка и противодействие преступности на территории </a:t>
            </a: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Савдянского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сельского поселения</a:t>
            </a:r>
            <a:r>
              <a:rPr lang="ru-RU" sz="1200" i="0" dirty="0">
                <a:latin typeface="Times New Roman" panose="02020603050405020304" pitchFamily="18" charset="0"/>
              </a:rPr>
              <a:t>–-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0,0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тыс. рублей  0,0%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3" name="_s3083"/>
          <p:cNvCxnSpPr>
            <a:cxnSpLocks noChangeShapeType="1"/>
          </p:cNvCxnSpPr>
          <p:nvPr/>
        </p:nvCxnSpPr>
        <p:spPr bwMode="auto">
          <a:xfrm rot="10800000">
            <a:off x="5221288" y="1779588"/>
            <a:ext cx="404812" cy="163353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4" name="_s3089"/>
          <p:cNvSpPr>
            <a:spLocks noChangeArrowheads="1"/>
          </p:cNvSpPr>
          <p:nvPr/>
        </p:nvSpPr>
        <p:spPr bwMode="auto">
          <a:xfrm>
            <a:off x="5578475" y="5781675"/>
            <a:ext cx="4019550" cy="82708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физической культуры и спорта на территории </a:t>
            </a: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Савдянского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сельского поселения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0,0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тыс. рублей  0,0 %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_s3089"/>
          <p:cNvSpPr>
            <a:spLocks noChangeArrowheads="1"/>
          </p:cNvSpPr>
          <p:nvPr/>
        </p:nvSpPr>
        <p:spPr bwMode="auto">
          <a:xfrm>
            <a:off x="790575" y="5781675"/>
            <a:ext cx="4019550" cy="86360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Управление  и распоряжение муниципальным имуществом, в муниципальном образовании «</a:t>
            </a:r>
            <a:r>
              <a:rPr lang="ru-RU" sz="1200" i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Савдянское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сельское поселение»–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0,0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0,0 %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6" name="_s3082"/>
          <p:cNvCxnSpPr>
            <a:cxnSpLocks noChangeShapeType="1"/>
          </p:cNvCxnSpPr>
          <p:nvPr/>
        </p:nvCxnSpPr>
        <p:spPr bwMode="auto">
          <a:xfrm flipV="1">
            <a:off x="4791075" y="3708400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_s3082"/>
          <p:cNvCxnSpPr>
            <a:cxnSpLocks noChangeShapeType="1"/>
          </p:cNvCxnSpPr>
          <p:nvPr/>
        </p:nvCxnSpPr>
        <p:spPr bwMode="auto">
          <a:xfrm rot="5400000" flipH="1" flipV="1">
            <a:off x="3612356" y="5029994"/>
            <a:ext cx="321627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_s3082"/>
          <p:cNvCxnSpPr>
            <a:cxnSpLocks noChangeShapeType="1"/>
            <a:endCxn id="26654" idx="2"/>
          </p:cNvCxnSpPr>
          <p:nvPr/>
        </p:nvCxnSpPr>
        <p:spPr bwMode="auto">
          <a:xfrm rot="16200000" flipH="1">
            <a:off x="4920821" y="5582079"/>
            <a:ext cx="958120" cy="3571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_s3082"/>
          <p:cNvCxnSpPr>
            <a:cxnSpLocks noChangeShapeType="1"/>
          </p:cNvCxnSpPr>
          <p:nvPr/>
        </p:nvCxnSpPr>
        <p:spPr bwMode="auto">
          <a:xfrm flipV="1">
            <a:off x="4791075" y="2208213"/>
            <a:ext cx="434975" cy="29352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7243" y="236265"/>
            <a:ext cx="8842212" cy="1969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r>
              <a:rPr lang="ru-RU" sz="2200" b="1" dirty="0">
                <a:latin typeface="Candara" pitchFamily="34" charset="0"/>
              </a:rPr>
              <a:t>Расходы бюджета </a:t>
            </a:r>
            <a:r>
              <a:rPr lang="ru-RU" sz="2200" b="1" dirty="0" err="1">
                <a:latin typeface="Candara" pitchFamily="34" charset="0"/>
              </a:rPr>
              <a:t>Савдянского</a:t>
            </a:r>
            <a:r>
              <a:rPr lang="ru-RU" sz="2200" b="1" dirty="0">
                <a:latin typeface="Candara" pitchFamily="34" charset="0"/>
              </a:rPr>
              <a:t> сельского поселения, </a:t>
            </a:r>
            <a:br>
              <a:rPr lang="ru-RU" sz="2200" b="1" dirty="0">
                <a:latin typeface="Candara" pitchFamily="34" charset="0"/>
              </a:rPr>
            </a:br>
            <a:r>
              <a:rPr lang="ru-RU" sz="2200" b="1" dirty="0">
                <a:latin typeface="Candara" pitchFamily="34" charset="0"/>
              </a:rPr>
              <a:t>формируемые в рамках муниципальных программ </a:t>
            </a:r>
            <a:r>
              <a:rPr lang="ru-RU" sz="2200" b="1" dirty="0" err="1">
                <a:latin typeface="Candara" pitchFamily="34" charset="0"/>
              </a:rPr>
              <a:t>Савдянского</a:t>
            </a:r>
            <a:r>
              <a:rPr lang="ru-RU" sz="2200" b="1" dirty="0">
                <a:latin typeface="Candara" pitchFamily="34" charset="0"/>
              </a:rPr>
              <a:t> сельского поселения, и непрограммные расходы</a:t>
            </a:r>
            <a:br>
              <a:rPr lang="ru-RU" sz="2200" b="1" dirty="0">
                <a:latin typeface="Candara" pitchFamily="34" charset="0"/>
              </a:rPr>
            </a:br>
            <a:br>
              <a:rPr lang="ru-RU" sz="2800" b="1" dirty="0">
                <a:latin typeface="Candara" pitchFamily="34" charset="0"/>
              </a:rPr>
            </a:br>
            <a:r>
              <a:rPr lang="ru-RU" sz="3400" b="1" dirty="0">
                <a:latin typeface="Candara" pitchFamily="34" charset="0"/>
              </a:rPr>
              <a:t>  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2019                         2020                         2021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22" y="2835473"/>
            <a:ext cx="9706857" cy="378063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7681" y="2813560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11 718,8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тыс.руб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1334" y="2835467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11 427,4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78503" y="2835467"/>
            <a:ext cx="2447124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10 272,5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46777" y="3544340"/>
            <a:ext cx="1468274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315,9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тыс.руб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2228796" y="3578897"/>
            <a:ext cx="1524792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139,0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809609" y="3544340"/>
            <a:ext cx="1386703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273,2 </a:t>
            </a:r>
            <a:r>
              <a:rPr lang="ru-RU" sz="1400" dirty="0" err="1"/>
              <a:t>т</a:t>
            </a:r>
            <a:r>
              <a:rPr lang="ru-RU" sz="1400" b="0" dirty="0" err="1"/>
              <a:t>ыс.руб</a:t>
            </a:r>
            <a:endParaRPr lang="ru-RU" sz="1400" b="0" dirty="0"/>
          </a:p>
        </p:txBody>
      </p:sp>
      <p:sp>
        <p:nvSpPr>
          <p:cNvPr id="14" name="Овал 13"/>
          <p:cNvSpPr/>
          <p:nvPr/>
        </p:nvSpPr>
        <p:spPr>
          <a:xfrm>
            <a:off x="979488" y="5199063"/>
            <a:ext cx="569912" cy="4714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201863" y="5199063"/>
            <a:ext cx="78311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расходы бюджета </a:t>
            </a:r>
            <a:r>
              <a:rPr lang="ru-RU" sz="1600" dirty="0" err="1">
                <a:latin typeface="Calibri" panose="020F0502020204030204" pitchFamily="34" charset="0"/>
              </a:rPr>
              <a:t>Ёлкинского</a:t>
            </a:r>
            <a:r>
              <a:rPr lang="ru-RU" sz="1600" dirty="0">
                <a:latin typeface="Calibri" panose="020F0502020204030204" pitchFamily="34" charset="0"/>
              </a:rPr>
              <a:t> сельского поселения формируемые в рамках муниципальных программ </a:t>
            </a:r>
            <a:r>
              <a:rPr lang="ru-RU" sz="1600" dirty="0" err="1">
                <a:latin typeface="Calibri" panose="020F0502020204030204" pitchFamily="34" charset="0"/>
              </a:rPr>
              <a:t>Ёлкинского</a:t>
            </a:r>
            <a:r>
              <a:rPr lang="ru-RU" sz="1600" dirty="0">
                <a:latin typeface="Calibri" panose="020F0502020204030204" pitchFamily="34" charset="0"/>
              </a:rPr>
              <a:t> сельского поселения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978813" y="6222307"/>
            <a:ext cx="570996" cy="4725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63" name="TextBox 16"/>
          <p:cNvSpPr txBox="1">
            <a:spLocks noChangeArrowheads="1"/>
          </p:cNvSpPr>
          <p:nvPr/>
        </p:nvSpPr>
        <p:spPr bwMode="auto">
          <a:xfrm>
            <a:off x="2201863" y="6223000"/>
            <a:ext cx="7423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>
                <a:latin typeface="Calibri" panose="020F0502020204030204" pitchFamily="34" charset="0"/>
              </a:rPr>
              <a:t>- непрограммные расходы бюджета Ёлкинского сельского поселения</a:t>
            </a:r>
          </a:p>
        </p:txBody>
      </p:sp>
      <p:sp>
        <p:nvSpPr>
          <p:cNvPr id="27664" name="TextBox 17"/>
          <p:cNvSpPr txBox="1">
            <a:spLocks noChangeArrowheads="1"/>
          </p:cNvSpPr>
          <p:nvPr/>
        </p:nvSpPr>
        <p:spPr bwMode="auto">
          <a:xfrm>
            <a:off x="1549400" y="2520950"/>
            <a:ext cx="896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100,0%</a:t>
            </a:r>
          </a:p>
        </p:txBody>
      </p:sp>
      <p:sp>
        <p:nvSpPr>
          <p:cNvPr id="27665" name="TextBox 18"/>
          <p:cNvSpPr txBox="1">
            <a:spLocks noChangeArrowheads="1"/>
          </p:cNvSpPr>
          <p:nvPr/>
        </p:nvSpPr>
        <p:spPr bwMode="auto">
          <a:xfrm>
            <a:off x="2773363" y="3071813"/>
            <a:ext cx="815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>
                <a:latin typeface="Calibri" panose="020F0502020204030204" pitchFamily="34" charset="0"/>
              </a:rPr>
              <a:t>0,0%</a:t>
            </a:r>
          </a:p>
        </p:txBody>
      </p:sp>
      <p:sp>
        <p:nvSpPr>
          <p:cNvPr id="27666" name="TextBox 19"/>
          <p:cNvSpPr txBox="1">
            <a:spLocks noChangeArrowheads="1"/>
          </p:cNvSpPr>
          <p:nvPr/>
        </p:nvSpPr>
        <p:spPr bwMode="auto">
          <a:xfrm>
            <a:off x="4649788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97,0%</a:t>
            </a: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6199188" y="3151188"/>
            <a:ext cx="7350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3,0%</a:t>
            </a: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8075613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97,7 %</a:t>
            </a: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9380538" y="3151188"/>
            <a:ext cx="8159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2,3 %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1FDAF-BF10-492F-8AD7-18A035333E73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42975" y="612775"/>
            <a:ext cx="896143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altLang="ru-RU" sz="24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Савдянского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культуру в 2021 году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682381"/>
              </p:ext>
            </p:extLst>
          </p:nvPr>
        </p:nvGraphicFramePr>
        <p:xfrm>
          <a:off x="622300" y="1479550"/>
          <a:ext cx="6099175" cy="474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755650" y="3054350"/>
            <a:ext cx="9566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Основные показатели исполнения бюджета поселения за 2021 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03847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2021 год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01.01.2022 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11 404,4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14 742,3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129,7 </a:t>
                      </a:r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налоговые и неналоговые доходы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5 159,7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8 503,5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164,8%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6 244,7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6 238,8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r>
                        <a:rPr lang="ru-RU" sz="17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49098"/>
              </p:ext>
            </p:extLst>
          </p:nvPr>
        </p:nvGraphicFramePr>
        <p:xfrm>
          <a:off x="612775" y="3492500"/>
          <a:ext cx="9217024" cy="2708275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2021 год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01.01.2022 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12 343,6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11 700,6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r>
                        <a:rPr lang="ru-RU" sz="17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6 098,9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6 015,7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r>
                        <a:rPr lang="ru-RU" sz="17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-939,2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-3 041,7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087"/>
          </a:xfrm>
          <a:prstGeom prst="rect">
            <a:avLst/>
          </a:prstGeom>
          <a:noFill/>
          <a:ln>
            <a:noFill/>
          </a:ln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САВДЯНСКОГО СЕЛЬСКОГО ПОСЕЛЕНИЯ  ЗА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2021 год</a:t>
            </a:r>
            <a:endParaRPr lang="ru-RU" sz="14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2021 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14 742,3</a:t>
              </a: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11 404,4</a:t>
              </a: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6 238,8</a:t>
              </a: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80" y="2524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6 244,7</a:t>
              </a: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8 503,5</a:t>
              </a: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latin typeface="Times New Roman" panose="02020603050405020304" pitchFamily="18" charset="0"/>
                </a:rPr>
                <a:t>42,3%</a:t>
              </a: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latin typeface="Times New Roman" panose="02020603050405020304" pitchFamily="18" charset="0"/>
                </a:rPr>
                <a:t>57,7%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605" y="2067107"/>
            <a:ext cx="4074616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3 337,9</a:t>
            </a:r>
            <a:r>
              <a:rPr lang="ru-RU" sz="1800" i="0" dirty="0">
                <a:latin typeface="Times New Roman" panose="02020603050405020304" pitchFamily="18" charset="0"/>
              </a:rPr>
              <a:t>              </a:t>
            </a: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129,3 %</a:t>
            </a: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5913" y="2067107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28513" y="4467224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rgbClr val="C00000"/>
                </a:solidFill>
                <a:latin typeface="Times New Roman" panose="02020603050405020304" pitchFamily="18" charset="0"/>
              </a:rPr>
              <a:t>5 159,7</a:t>
            </a: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3 343,8 </a:t>
            </a:r>
            <a:r>
              <a:rPr lang="ru-RU" sz="1800" i="0" dirty="0">
                <a:latin typeface="Times New Roman" panose="02020603050405020304" pitchFamily="18" charset="0"/>
              </a:rPr>
              <a:t>               </a:t>
            </a: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113,3%</a:t>
            </a: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-5,9</a:t>
            </a:r>
            <a:r>
              <a:rPr lang="ru-RU" sz="1800" i="0" dirty="0">
                <a:latin typeface="Times New Roman" panose="02020603050405020304" pitchFamily="18" charset="0"/>
              </a:rPr>
              <a:t>                  </a:t>
            </a:r>
            <a:r>
              <a:rPr lang="ru-RU" sz="1800" i="0" dirty="0">
                <a:solidFill>
                  <a:schemeClr val="bg2"/>
                </a:solidFill>
                <a:latin typeface="Times New Roman" panose="02020603050405020304" pitchFamily="18" charset="0"/>
              </a:rPr>
              <a:t>99,9%</a:t>
            </a: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1"/>
          <p:cNvSpPr>
            <a:spLocks noChangeArrowheads="1"/>
          </p:cNvSpPr>
          <p:nvPr/>
        </p:nvSpPr>
        <p:spPr bwMode="gray">
          <a:xfrm>
            <a:off x="2327275" y="6062663"/>
            <a:ext cx="2154238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331325" y="0"/>
            <a:ext cx="11096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0850" y="288925"/>
            <a:ext cx="9620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САВДЯНСКОГО СЕЛЬСКОГО ПОСЕЛЕНИЯ за 2021 год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33388" y="2495550"/>
            <a:ext cx="9539287" cy="2674938"/>
            <a:chOff x="58" y="1493"/>
            <a:chExt cx="5544" cy="2330"/>
          </a:xfrm>
        </p:grpSpPr>
        <p:sp>
          <p:nvSpPr>
            <p:cNvPr id="15387" name="Rectangle 6"/>
            <p:cNvSpPr>
              <a:spLocks noChangeArrowheads="1"/>
            </p:cNvSpPr>
            <p:nvPr/>
          </p:nvSpPr>
          <p:spPr bwMode="auto">
            <a:xfrm>
              <a:off x="1248" y="2270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3 654,0</a:t>
              </a:r>
            </a:p>
          </p:txBody>
        </p:sp>
        <p:sp>
          <p:nvSpPr>
            <p:cNvPr id="15388" name="Rectangle 7"/>
            <p:cNvSpPr>
              <a:spLocks noChangeArrowheads="1"/>
            </p:cNvSpPr>
            <p:nvPr/>
          </p:nvSpPr>
          <p:spPr bwMode="auto">
            <a:xfrm>
              <a:off x="1247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6 244,7</a:t>
              </a:r>
            </a:p>
          </p:txBody>
        </p:sp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1270" y="1511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9 898,7</a:t>
              </a:r>
            </a:p>
          </p:txBody>
        </p:sp>
        <p:sp>
          <p:nvSpPr>
            <p:cNvPr id="15390" name="Rectangle 9"/>
            <p:cNvSpPr>
              <a:spLocks noChangeArrowheads="1"/>
            </p:cNvSpPr>
            <p:nvPr/>
          </p:nvSpPr>
          <p:spPr bwMode="auto">
            <a:xfrm>
              <a:off x="1973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5 159,7</a:t>
              </a:r>
            </a:p>
          </p:txBody>
        </p:sp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1973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6 244,7</a:t>
              </a:r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197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11 404,4</a:t>
              </a:r>
            </a:p>
          </p:txBody>
        </p:sp>
        <p:sp>
          <p:nvSpPr>
            <p:cNvPr id="15393" name="Rectangle 12"/>
            <p:cNvSpPr>
              <a:spLocks noChangeArrowheads="1"/>
            </p:cNvSpPr>
            <p:nvPr/>
          </p:nvSpPr>
          <p:spPr bwMode="auto">
            <a:xfrm>
              <a:off x="2698" y="2299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8 503,5</a:t>
              </a:r>
            </a:p>
          </p:txBody>
        </p:sp>
        <p:sp>
          <p:nvSpPr>
            <p:cNvPr id="15394" name="Rectangle 13"/>
            <p:cNvSpPr>
              <a:spLocks noChangeArrowheads="1"/>
            </p:cNvSpPr>
            <p:nvPr/>
          </p:nvSpPr>
          <p:spPr bwMode="auto">
            <a:xfrm>
              <a:off x="2698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6 238,8</a:t>
              </a:r>
            </a:p>
          </p:txBody>
        </p:sp>
        <p:sp>
          <p:nvSpPr>
            <p:cNvPr id="15395" name="Rectangle 14"/>
            <p:cNvSpPr>
              <a:spLocks noChangeArrowheads="1"/>
            </p:cNvSpPr>
            <p:nvPr/>
          </p:nvSpPr>
          <p:spPr bwMode="auto">
            <a:xfrm>
              <a:off x="2698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14 742,3</a:t>
              </a:r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3343,8</a:t>
              </a:r>
            </a:p>
          </p:txBody>
        </p:sp>
        <p:sp>
          <p:nvSpPr>
            <p:cNvPr id="15397" name="Rectangle 16"/>
            <p:cNvSpPr>
              <a:spLocks noChangeArrowheads="1"/>
            </p:cNvSpPr>
            <p:nvPr/>
          </p:nvSpPr>
          <p:spPr bwMode="auto">
            <a:xfrm>
              <a:off x="3364" y="3045"/>
              <a:ext cx="812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-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-5,9</a:t>
              </a:r>
            </a:p>
          </p:txBody>
        </p:sp>
        <p:sp>
          <p:nvSpPr>
            <p:cNvPr id="15398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3 337,9</a:t>
              </a:r>
            </a:p>
          </p:txBody>
        </p:sp>
        <p:sp>
          <p:nvSpPr>
            <p:cNvPr id="15399" name="Rectangle 18"/>
            <p:cNvSpPr>
              <a:spLocks noChangeArrowheads="1"/>
            </p:cNvSpPr>
            <p:nvPr/>
          </p:nvSpPr>
          <p:spPr bwMode="auto">
            <a:xfrm>
              <a:off x="4150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4 227,4</a:t>
              </a:r>
            </a:p>
          </p:txBody>
        </p:sp>
        <p:sp>
          <p:nvSpPr>
            <p:cNvPr id="15400" name="Rectangle 19"/>
            <p:cNvSpPr>
              <a:spLocks noChangeArrowheads="1"/>
            </p:cNvSpPr>
            <p:nvPr/>
          </p:nvSpPr>
          <p:spPr bwMode="auto">
            <a:xfrm>
              <a:off x="4176" y="3050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6 625,5</a:t>
              </a:r>
            </a:p>
          </p:txBody>
        </p:sp>
        <p:sp>
          <p:nvSpPr>
            <p:cNvPr id="15401" name="Rectangle 20"/>
            <p:cNvSpPr>
              <a:spLocks noChangeArrowheads="1"/>
            </p:cNvSpPr>
            <p:nvPr/>
          </p:nvSpPr>
          <p:spPr bwMode="auto">
            <a:xfrm>
              <a:off x="412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 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10 852,9</a:t>
              </a:r>
            </a:p>
          </p:txBody>
        </p:sp>
        <p:sp>
          <p:nvSpPr>
            <p:cNvPr id="15402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4 276,1</a:t>
              </a:r>
            </a:p>
          </p:txBody>
        </p:sp>
        <p:sp>
          <p:nvSpPr>
            <p:cNvPr id="15403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-386,7</a:t>
              </a:r>
            </a:p>
          </p:txBody>
        </p:sp>
        <p:sp>
          <p:nvSpPr>
            <p:cNvPr id="15404" name="Rectangle 23"/>
            <p:cNvSpPr>
              <a:spLocks noChangeArrowheads="1"/>
            </p:cNvSpPr>
            <p:nvPr/>
          </p:nvSpPr>
          <p:spPr bwMode="auto">
            <a:xfrm>
              <a:off x="4876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3 889,4</a:t>
              </a:r>
            </a:p>
          </p:txBody>
        </p:sp>
        <p:sp>
          <p:nvSpPr>
            <p:cNvPr id="15405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и неналоговые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доходы</a:t>
              </a:r>
            </a:p>
          </p:txBody>
        </p:sp>
        <p:sp>
          <p:nvSpPr>
            <p:cNvPr id="15406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Безвозмездные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поступления</a:t>
              </a:r>
            </a:p>
          </p:txBody>
        </p:sp>
        <p:sp>
          <p:nvSpPr>
            <p:cNvPr id="15407" name="Rectangle 26"/>
            <p:cNvSpPr>
              <a:spLocks noChangeArrowheads="1"/>
            </p:cNvSpPr>
            <p:nvPr/>
          </p:nvSpPr>
          <p:spPr bwMode="auto">
            <a:xfrm>
              <a:off x="58" y="1493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Доходы, всего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в том числе</a:t>
              </a:r>
            </a:p>
          </p:txBody>
        </p:sp>
      </p:grp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433388" y="1208088"/>
            <a:ext cx="9521825" cy="1425575"/>
            <a:chOff x="113" y="572"/>
            <a:chExt cx="5534" cy="862"/>
          </a:xfrm>
        </p:grpSpPr>
        <p:sp>
          <p:nvSpPr>
            <p:cNvPr id="15374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Первона-чальный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2021 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2021 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2021 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от </a:t>
              </a: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уточнен-ного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плана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2020 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2021 г. от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2020 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Text Box 41"/>
          <p:cNvSpPr txBox="1">
            <a:spLocks noChangeArrowheads="1"/>
          </p:cNvSpPr>
          <p:nvPr/>
        </p:nvSpPr>
        <p:spPr bwMode="gray">
          <a:xfrm>
            <a:off x="0" y="5368925"/>
            <a:ext cx="104409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Удельный вес налоговых и неналоговых доходов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 в структуре доходов местного бюджета</a:t>
            </a:r>
            <a:endParaRPr lang="en-US" sz="1800" i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86013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 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9" name="AutoShape 44"/>
          <p:cNvSpPr>
            <a:spLocks noChangeArrowheads="1"/>
          </p:cNvSpPr>
          <p:nvPr/>
        </p:nvSpPr>
        <p:spPr bwMode="gray">
          <a:xfrm>
            <a:off x="5668963" y="606266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21 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719388" y="62817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39,0 %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3" y="62944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57,7 %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8674100" y="731838"/>
            <a:ext cx="1463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latin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 anchor="t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91E5E1-BD2B-47CD-8780-306E51BB0874}" type="slidenum">
              <a:rPr lang="en-US" altLang="ru-RU" sz="2000" smtClean="0">
                <a:solidFill>
                  <a:srgbClr val="0000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ru-RU" sz="2000">
              <a:solidFill>
                <a:srgbClr val="000000"/>
              </a:solidFill>
              <a:latin typeface="Centaur" panose="020305040502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558209"/>
              </p:ext>
            </p:extLst>
          </p:nvPr>
        </p:nvGraphicFramePr>
        <p:xfrm>
          <a:off x="1093788" y="1893888"/>
          <a:ext cx="832485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782638" y="504825"/>
            <a:ext cx="88757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</a:t>
            </a:r>
            <a:r>
              <a:rPr lang="ru-RU" altLang="ru-RU" sz="29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Савдянского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в 2020-2021 гг.</a:t>
            </a:r>
          </a:p>
        </p:txBody>
      </p:sp>
    </p:spTree>
    <p:extLst>
      <p:ext uri="{BB962C8B-B14F-4D97-AF65-F5344CB8AC3E}">
        <p14:creationId xmlns:p14="http://schemas.microsoft.com/office/powerpoint/2010/main" val="179382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Савдянского</a:t>
            </a: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сельского поселения за 2021 год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14 742,3 тыс. 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2124075" y="3790950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8 503,5 тыс.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26,4%)</a:t>
            </a: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Савдянского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сельского поселения 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2020 -2021 </a:t>
            </a:r>
            <a:r>
              <a:rPr lang="ru-RU" sz="1800" i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гг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205787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61079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Савдянского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в 2021 году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750383"/>
              </p:ext>
            </p:extLst>
          </p:nvPr>
        </p:nvGraphicFramePr>
        <p:xfrm>
          <a:off x="1581150" y="1889125"/>
          <a:ext cx="788035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Савдянского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13106</TotalTime>
  <Words>821</Words>
  <Application>Microsoft Office PowerPoint</Application>
  <PresentationFormat>Произвольный</PresentationFormat>
  <Paragraphs>251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Calibri</vt:lpstr>
      <vt:lpstr>Candara</vt:lpstr>
      <vt:lpstr>Centaur</vt:lpstr>
      <vt:lpstr>Century</vt:lpstr>
      <vt:lpstr>Corbel</vt:lpstr>
      <vt:lpstr>Times New Roman</vt:lpstr>
      <vt:lpstr>Trebuchet MS</vt:lpstr>
      <vt:lpstr>Verdana</vt:lpstr>
      <vt:lpstr>Wingdings 3</vt:lpstr>
      <vt:lpstr>Грань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Савдянского сельского поселения за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Расходы бюджета Савдянского сельского поселения,  формируемые в рамках муниципальных программ Савдянского сельского поселения, и непрограммные расходы     2019                         2020                         2021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Пользователь</cp:lastModifiedBy>
  <cp:revision>887</cp:revision>
  <cp:lastPrinted>2015-05-07T06:40:50Z</cp:lastPrinted>
  <dcterms:created xsi:type="dcterms:W3CDTF">2006-03-13T15:04:37Z</dcterms:created>
  <dcterms:modified xsi:type="dcterms:W3CDTF">2022-05-23T07:07:46Z</dcterms:modified>
</cp:coreProperties>
</file>