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2.xml" ContentType="application/vnd.openxmlformats-officedocument.presentationml.notesSlide+xml"/>
  <Override PartName="/ppt/charts/chart3.xml" ContentType="application/vnd.openxmlformats-officedocument.drawingml.chart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8" r:id="rId3"/>
    <p:sldId id="265" r:id="rId4"/>
    <p:sldId id="269" r:id="rId5"/>
    <p:sldId id="271" r:id="rId6"/>
    <p:sldId id="261" r:id="rId7"/>
    <p:sldId id="262" r:id="rId8"/>
    <p:sldId id="263" r:id="rId9"/>
    <p:sldId id="267" r:id="rId10"/>
    <p:sldId id="264" r:id="rId11"/>
    <p:sldId id="266" r:id="rId12"/>
    <p:sldId id="270" r:id="rId13"/>
    <p:sldId id="272" r:id="rId14"/>
    <p:sldId id="273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108" y="3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1"/>
          <c:order val="0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2017 г.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1">
                  <c:v>9898.7000000000007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EF4-44D2-A9C5-B28BA4513D53}"/>
            </c:ext>
          </c:extLst>
        </c:ser>
        <c:ser>
          <c:idx val="2"/>
          <c:order val="1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2017 г.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2">
                  <c:v>8651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EF4-44D2-A9C5-B28BA4513D53}"/>
            </c:ext>
          </c:extLst>
        </c:ser>
        <c:ser>
          <c:idx val="3"/>
          <c:order val="2"/>
          <c:tx>
            <c:strRef>
              <c:f>Лист1!$E$1</c:f>
              <c:strCache>
                <c:ptCount val="1"/>
                <c:pt idx="0">
                  <c:v>Ряд 4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2017 г.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</c:strCache>
            </c:strRef>
          </c:cat>
          <c:val>
            <c:numRef>
              <c:f>Лист1!$E$2:$E$5</c:f>
              <c:numCache>
                <c:formatCode>General</c:formatCode>
                <c:ptCount val="4"/>
                <c:pt idx="3">
                  <c:v>8728.5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EF4-44D2-A9C5-B28BA4513D5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69645056"/>
        <c:axId val="69646592"/>
      </c:barChart>
      <c:catAx>
        <c:axId val="6964505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69646592"/>
        <c:crosses val="autoZero"/>
        <c:auto val="1"/>
        <c:lblAlgn val="ctr"/>
        <c:lblOffset val="100"/>
        <c:noMultiLvlLbl val="0"/>
      </c:catAx>
      <c:valAx>
        <c:axId val="6964659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6964505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4578171112505249E-2"/>
          <c:y val="3.7787611739412676E-2"/>
          <c:w val="0.65873399573963398"/>
          <c:h val="0.87971970603824723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Налоги НДФЛ,доходы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2020 г.</c:v>
                </c:pt>
                <c:pt idx="1">
                  <c:v>2021 г.</c:v>
                </c:pt>
                <c:pt idx="2">
                  <c:v>2022 г.</c:v>
                </c:pt>
                <c:pt idx="3">
                  <c:v>2023 г.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450</c:v>
                </c:pt>
                <c:pt idx="1">
                  <c:v>495</c:v>
                </c:pt>
                <c:pt idx="2">
                  <c:v>530</c:v>
                </c:pt>
                <c:pt idx="3">
                  <c:v>545.9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D90-4485-85CE-69D2097B99E7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Налог на имущество физ. Лиц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2020 г.</c:v>
                </c:pt>
                <c:pt idx="1">
                  <c:v>2021 г.</c:v>
                </c:pt>
                <c:pt idx="2">
                  <c:v>2022 г.</c:v>
                </c:pt>
                <c:pt idx="3">
                  <c:v>2023 г.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64.3</c:v>
                </c:pt>
                <c:pt idx="1">
                  <c:v>64.3</c:v>
                </c:pt>
                <c:pt idx="2">
                  <c:v>66.900000000000006</c:v>
                </c:pt>
                <c:pt idx="3">
                  <c:v>66.900000000000006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D90-4485-85CE-69D2097B99E7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Единый сельскохозяйственный налог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2020 г.</c:v>
                </c:pt>
                <c:pt idx="1">
                  <c:v>2021 г.</c:v>
                </c:pt>
                <c:pt idx="2">
                  <c:v>2022 г.</c:v>
                </c:pt>
                <c:pt idx="3">
                  <c:v>2023 г.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2230.3000000000002</c:v>
                </c:pt>
                <c:pt idx="1">
                  <c:v>2621.1</c:v>
                </c:pt>
                <c:pt idx="2">
                  <c:v>2701.9</c:v>
                </c:pt>
                <c:pt idx="3">
                  <c:v>2782.4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D90-4485-85CE-69D2097B99E7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Земельный налог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2020 г.</c:v>
                </c:pt>
                <c:pt idx="1">
                  <c:v>2021 г.</c:v>
                </c:pt>
                <c:pt idx="2">
                  <c:v>2022 г.</c:v>
                </c:pt>
                <c:pt idx="3">
                  <c:v>2023 г.</c:v>
                </c:pt>
              </c:strCache>
            </c:strRef>
          </c:cat>
          <c:val>
            <c:numRef>
              <c:f>Лист1!$E$2:$E$5</c:f>
              <c:numCache>
                <c:formatCode>General</c:formatCode>
                <c:ptCount val="4"/>
                <c:pt idx="0">
                  <c:v>456.8</c:v>
                </c:pt>
                <c:pt idx="1">
                  <c:v>460.8</c:v>
                </c:pt>
                <c:pt idx="2">
                  <c:v>460.8</c:v>
                </c:pt>
                <c:pt idx="3">
                  <c:v>460.8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D90-4485-85CE-69D2097B99E7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Гос.пошлина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2020 г.</c:v>
                </c:pt>
                <c:pt idx="1">
                  <c:v>2021 г.</c:v>
                </c:pt>
                <c:pt idx="2">
                  <c:v>2022 г.</c:v>
                </c:pt>
                <c:pt idx="3">
                  <c:v>2023 г.</c:v>
                </c:pt>
              </c:strCache>
            </c:strRef>
          </c:cat>
          <c:val>
            <c:numRef>
              <c:f>Лист1!$F$2:$F$5</c:f>
              <c:numCache>
                <c:formatCode>General</c:formatCode>
                <c:ptCount val="4"/>
                <c:pt idx="0">
                  <c:v>3.8</c:v>
                </c:pt>
                <c:pt idx="1">
                  <c:v>4</c:v>
                </c:pt>
                <c:pt idx="2">
                  <c:v>4.2</c:v>
                </c:pt>
                <c:pt idx="3">
                  <c:v>4.3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D90-4485-85CE-69D2097B99E7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Доходы от импользования имущества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2020 г.</c:v>
                </c:pt>
                <c:pt idx="1">
                  <c:v>2021 г.</c:v>
                </c:pt>
                <c:pt idx="2">
                  <c:v>2022 г.</c:v>
                </c:pt>
                <c:pt idx="3">
                  <c:v>2023 г.</c:v>
                </c:pt>
              </c:strCache>
            </c:strRef>
          </c:cat>
          <c:val>
            <c:numRef>
              <c:f>Лист1!$G$2:$G$5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FD90-4485-85CE-69D2097B99E7}"/>
            </c:ext>
          </c:extLst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Штрафы, санкции, возмещения ущерба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2020 г.</c:v>
                </c:pt>
                <c:pt idx="1">
                  <c:v>2021 г.</c:v>
                </c:pt>
                <c:pt idx="2">
                  <c:v>2022 г.</c:v>
                </c:pt>
                <c:pt idx="3">
                  <c:v>2023 г.</c:v>
                </c:pt>
              </c:strCache>
            </c:strRef>
          </c:cat>
          <c:val>
            <c:numRef>
              <c:f>Лист1!$H$2:$H$5</c:f>
              <c:numCache>
                <c:formatCode>General</c:formatCode>
                <c:ptCount val="4"/>
                <c:pt idx="0">
                  <c:v>8.5</c:v>
                </c:pt>
                <c:pt idx="1">
                  <c:v>8.8000000000000007</c:v>
                </c:pt>
                <c:pt idx="2">
                  <c:v>9.1999999999999993</c:v>
                </c:pt>
                <c:pt idx="3">
                  <c:v>9.6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FD90-4485-85CE-69D2097B99E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22890496"/>
        <c:axId val="122904576"/>
        <c:axId val="0"/>
      </c:bar3DChart>
      <c:catAx>
        <c:axId val="12289049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22904576"/>
        <c:crosses val="autoZero"/>
        <c:auto val="1"/>
        <c:lblAlgn val="ctr"/>
        <c:lblOffset val="100"/>
        <c:noMultiLvlLbl val="0"/>
      </c:catAx>
      <c:valAx>
        <c:axId val="12290457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22890496"/>
        <c:crosses val="autoZero"/>
        <c:crossBetween val="between"/>
      </c:valAx>
    </c:plotArea>
    <c:legend>
      <c:legendPos val="r"/>
      <c:legendEntry>
        <c:idx val="0"/>
        <c:txPr>
          <a:bodyPr/>
          <a:lstStyle/>
          <a:p>
            <a:pPr>
              <a:defRPr sz="16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6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egendEntry>
        <c:idx val="2"/>
        <c:txPr>
          <a:bodyPr/>
          <a:lstStyle/>
          <a:p>
            <a:pPr>
              <a:defRPr sz="16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egendEntry>
        <c:idx val="3"/>
        <c:txPr>
          <a:bodyPr/>
          <a:lstStyle/>
          <a:p>
            <a:pPr>
              <a:defRPr sz="16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egendEntry>
        <c:idx val="4"/>
        <c:txPr>
          <a:bodyPr/>
          <a:lstStyle/>
          <a:p>
            <a:pPr>
              <a:defRPr sz="16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egendEntry>
        <c:idx val="5"/>
        <c:txPr>
          <a:bodyPr/>
          <a:lstStyle/>
          <a:p>
            <a:pPr>
              <a:defRPr sz="16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egendEntry>
        <c:idx val="6"/>
        <c:txPr>
          <a:bodyPr/>
          <a:lstStyle/>
          <a:p>
            <a:pPr>
              <a:defRPr sz="16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legendEntry>
      <c:layout>
        <c:manualLayout>
          <c:xMode val="edge"/>
          <c:yMode val="edge"/>
          <c:x val="0.75062100590686265"/>
          <c:y val="2.3340025787163602E-2"/>
          <c:w val="0.24868313728569891"/>
          <c:h val="0.97665984917944171"/>
        </c:manualLayout>
      </c:layout>
      <c:overlay val="0"/>
      <c:spPr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c:spPr>
      <c:txPr>
        <a:bodyPr/>
        <a:lstStyle/>
        <a:p>
          <a:pPr>
            <a:defRPr>
              <a:solidFill>
                <a:schemeClr val="dk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1"/>
          <c:order val="0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1">
                  <c:v>2021 г.</c:v>
                </c:pt>
                <c:pt idx="2">
                  <c:v>2022 г.</c:v>
                </c:pt>
                <c:pt idx="3">
                  <c:v>2023 г.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1">
                  <c:v>9898.7000000000007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121-4EC4-A773-861F21E47E75}"/>
            </c:ext>
          </c:extLst>
        </c:ser>
        <c:ser>
          <c:idx val="2"/>
          <c:order val="1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1">
                  <c:v>2021 г.</c:v>
                </c:pt>
                <c:pt idx="2">
                  <c:v>2022 г.</c:v>
                </c:pt>
                <c:pt idx="3">
                  <c:v>2023 г.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2">
                  <c:v>8651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121-4EC4-A773-861F21E47E75}"/>
            </c:ext>
          </c:extLst>
        </c:ser>
        <c:ser>
          <c:idx val="3"/>
          <c:order val="2"/>
          <c:tx>
            <c:strRef>
              <c:f>Лист1!$E$1</c:f>
              <c:strCache>
                <c:ptCount val="1"/>
                <c:pt idx="0">
                  <c:v>Ряд 4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1">
                  <c:v>2021 г.</c:v>
                </c:pt>
                <c:pt idx="2">
                  <c:v>2022 г.</c:v>
                </c:pt>
                <c:pt idx="3">
                  <c:v>2023 г.</c:v>
                </c:pt>
              </c:strCache>
            </c:strRef>
          </c:cat>
          <c:val>
            <c:numRef>
              <c:f>Лист1!$E$2:$E$5</c:f>
              <c:numCache>
                <c:formatCode>General</c:formatCode>
                <c:ptCount val="4"/>
                <c:pt idx="3">
                  <c:v>8728.5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121-4EC4-A773-861F21E47E7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23422976"/>
        <c:axId val="123432960"/>
      </c:barChart>
      <c:catAx>
        <c:axId val="1234229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23432960"/>
        <c:crosses val="autoZero"/>
        <c:auto val="1"/>
        <c:lblAlgn val="ctr"/>
        <c:lblOffset val="100"/>
        <c:noMultiLvlLbl val="0"/>
      </c:catAx>
      <c:valAx>
        <c:axId val="12343296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2342297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6F2C57-D4E6-4585-AE20-A8A0F1C0241B}" type="datetimeFigureOut">
              <a:rPr lang="ru-RU" smtClean="0"/>
              <a:pPr/>
              <a:t>04.02.2021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A8701B-752D-4BE0-9DF8-2D3459FB12D5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294284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A8701B-752D-4BE0-9DF8-2D3459FB12D5}" type="slidenum">
              <a:rPr lang="ru-RU" smtClean="0"/>
              <a:pPr/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341489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A8701B-752D-4BE0-9DF8-2D3459FB12D5}" type="slidenum">
              <a:rPr lang="ru-RU" smtClean="0"/>
              <a:pPr/>
              <a:t>11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279018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A8701B-752D-4BE0-9DF8-2D3459FB12D5}" type="slidenum">
              <a:rPr lang="ru-RU" smtClean="0"/>
              <a:pPr/>
              <a:t>12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25517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04.02.2021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04.02.2021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04.02.2021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04.02.2021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04.02.2021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04.02.2021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04.02.2021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04.02.2021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04.02.2021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04.02.2021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04.02.2021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04.02.2021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C:\Users\Хеда\Desktop\NHigCjuNMj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39944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0"/>
            <a:ext cx="8643966" cy="2810793"/>
          </a:xfrm>
        </p:spPr>
        <p:txBody>
          <a:bodyPr>
            <a:noAutofit/>
          </a:bodyPr>
          <a:lstStyle/>
          <a:p>
            <a:pPr lvl="0">
              <a:spcBef>
                <a:spcPct val="20000"/>
              </a:spcBef>
              <a:defRPr/>
            </a:pPr>
            <a:r>
              <a:rPr lang="ru-RU" sz="32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Бюджет </a:t>
            </a:r>
            <a:br>
              <a:rPr lang="ru-RU" sz="32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3200" b="1" dirty="0">
                <a:solidFill>
                  <a:srgbClr val="C0504D">
                    <a:lumMod val="75000"/>
                  </a:srgb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ru-RU" altLang="ru-RU" sz="3200" b="1" dirty="0" err="1">
                <a:solidFill>
                  <a:srgbClr val="C0504D">
                    <a:lumMod val="75000"/>
                  </a:srgb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Савдянского</a:t>
            </a:r>
            <a:r>
              <a:rPr lang="ru-RU" altLang="ru-RU" sz="3200" b="1" dirty="0">
                <a:solidFill>
                  <a:srgbClr val="C0504D">
                    <a:lumMod val="75000"/>
                  </a:srgb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 сельского поселения Заветинского района на 2021 год и на плановый период 2022 и 2023 годов</a:t>
            </a:r>
            <a:br>
              <a:rPr lang="ru-RU" altLang="ru-RU" sz="3000" b="1" dirty="0">
                <a:solidFill>
                  <a:srgbClr val="C0504D">
                    <a:lumMod val="75000"/>
                  </a:srgbClr>
                </a:solidFill>
                <a:latin typeface="Calibri" pitchFamily="34" charset="0"/>
                <a:ea typeface="+mn-ea"/>
                <a:cs typeface="+mn-cs"/>
              </a:rPr>
            </a:br>
            <a:endParaRPr lang="ru-RU" sz="66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flipV="1">
            <a:off x="0" y="6857999"/>
            <a:ext cx="9144000" cy="4571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sp>
        <p:nvSpPr>
          <p:cNvPr id="1026" name="AutoShape 2" descr="https://pp.userapi.com/c834402/v834402831/40943/NHigCjuNMjo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1028" name="AutoShape 4" descr="https://pp.userapi.com/c834402/v834402831/40943/NHigCjuNMjo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:\Users\Хеда\Desktop\PgaFVynhyz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4376702"/>
              </p:ext>
            </p:extLst>
          </p:nvPr>
        </p:nvGraphicFramePr>
        <p:xfrm>
          <a:off x="35497" y="1122680"/>
          <a:ext cx="8751345" cy="4302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040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530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444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7157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2021</a:t>
                      </a:r>
                      <a:r>
                        <a:rPr lang="ru-RU" sz="1400" baseline="0" dirty="0"/>
                        <a:t> г.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2022 г.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2023 г.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9848">
                <a:tc>
                  <a:txBody>
                    <a:bodyPr/>
                    <a:lstStyle/>
                    <a:p>
                      <a:r>
                        <a:rPr lang="ru-RU" sz="1800" b="1" dirty="0"/>
                        <a:t>РАСХОДЫ, всего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/>
                        <a:t>9898,7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/>
                        <a:t>8651,0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/>
                        <a:t>8728,5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0768">
                <a:tc>
                  <a:txBody>
                    <a:bodyPr/>
                    <a:lstStyle/>
                    <a:p>
                      <a:r>
                        <a:rPr lang="ru-RU" sz="1400" dirty="0"/>
                        <a:t>в том числе: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6008">
                <a:tc>
                  <a:txBody>
                    <a:bodyPr/>
                    <a:lstStyle/>
                    <a:p>
                      <a:r>
                        <a:rPr lang="ru-RU" sz="1400" dirty="0"/>
                        <a:t>Общегосударственные вопросы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6111,2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5583,4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5846,0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9240">
                <a:tc>
                  <a:txBody>
                    <a:bodyPr/>
                    <a:lstStyle/>
                    <a:p>
                      <a:r>
                        <a:rPr lang="ru-RU" sz="1400" dirty="0"/>
                        <a:t>Национальная оборона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96,1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97,0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100,6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4480">
                <a:tc>
                  <a:txBody>
                    <a:bodyPr/>
                    <a:lstStyle/>
                    <a:p>
                      <a:r>
                        <a:rPr lang="ru-RU" sz="1400" dirty="0"/>
                        <a:t>Национальная безопасность и правоохранительная деятельность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93,8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52,0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52,0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r>
                        <a:rPr lang="ru-RU" sz="1400" dirty="0"/>
                        <a:t>Национальная экономика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0,0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0,0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0,0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r>
                        <a:rPr lang="ru-RU" sz="1400" dirty="0"/>
                        <a:t>Жилищно-коммунальное хозяйство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695,5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177,2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177,2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4496">
                <a:tc>
                  <a:txBody>
                    <a:bodyPr/>
                    <a:lstStyle/>
                    <a:p>
                      <a:r>
                        <a:rPr lang="ru-RU" sz="1400" dirty="0"/>
                        <a:t>Образование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15,3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4,5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4,5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92968">
                <a:tc>
                  <a:txBody>
                    <a:bodyPr/>
                    <a:lstStyle/>
                    <a:p>
                      <a:r>
                        <a:rPr lang="ru-RU" sz="1400" dirty="0"/>
                        <a:t>Культура, кинематография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2803,8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2653,9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2465,2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9432">
                <a:tc>
                  <a:txBody>
                    <a:bodyPr/>
                    <a:lstStyle/>
                    <a:p>
                      <a:r>
                        <a:rPr lang="ru-RU" sz="1400" dirty="0"/>
                        <a:t>Социальная политика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70,0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70,0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70,0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42664">
                <a:tc>
                  <a:txBody>
                    <a:bodyPr/>
                    <a:lstStyle/>
                    <a:p>
                      <a:r>
                        <a:rPr lang="ru-RU" sz="1400" dirty="0"/>
                        <a:t>Физическая культура и спорт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13,0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13,0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13,0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81136">
                <a:tc>
                  <a:txBody>
                    <a:bodyPr/>
                    <a:lstStyle/>
                    <a:p>
                      <a:r>
                        <a:rPr lang="ru-RU" sz="1400" dirty="0"/>
                        <a:t>Обслуживание государственного и муниципального долга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0,0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0,0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0,0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0" y="0"/>
            <a:ext cx="914400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tx2">
                    <a:lumMod val="75000"/>
                  </a:schemeClr>
                </a:solidFill>
              </a:rPr>
              <a:t>ОБЪЕМ РАСХОДОВ БЮДЖЕТА САВДЯНСКОГО СЕЛЬСКОГО ПОСЕЛЕНИЯ ЗАВЕТИНСКОГО РАЙОНА на 2021-2023 годы(тыс.руб.)</a:t>
            </a:r>
          </a:p>
          <a:p>
            <a:endParaRPr lang="ru-RU" sz="20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3" descr="C:\Users\Хеда\Desktop\PgaFVynhyzU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2357322915"/>
              </p:ext>
            </p:extLst>
          </p:nvPr>
        </p:nvGraphicFramePr>
        <p:xfrm>
          <a:off x="899592" y="1340768"/>
          <a:ext cx="7272808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1259632" y="476672"/>
            <a:ext cx="745232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 sz="2400" b="0" i="0" u="none" strike="noStrike" kern="1200" cap="none" spc="0" baseline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sz="2200" dirty="0"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ДИНАМИКА </a:t>
            </a:r>
            <a:r>
              <a:rPr lang="ru-RU" sz="2200" dirty="0"/>
              <a:t> РАСХОДОВ БЮДЖЕТА САВДЯНСКОГО СЕЛЬСКОГО ПОСЕЛЕНИЯ ЗАВЕТИНСКОГО РАЙОНА  на 2021-2023 годы (тыс.руб.)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C:\Users\Хеда\Desktop\PgaFVynhyzU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70992" y="260648"/>
            <a:ext cx="9073008" cy="923330"/>
          </a:xfrm>
          <a:prstGeom prst="rect">
            <a:avLst/>
          </a:prstGeom>
        </p:spPr>
        <p:txBody>
          <a:bodyPr wrap="squar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b="1" cap="all" dirty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Распределение бюджетных ассигнований по муниципальным программам САВДЯНСКОГО сельского поселения и непрограммным направлениям деятельности, на 2021 -2023 годы (тыс.руб.)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9996482"/>
              </p:ext>
            </p:extLst>
          </p:nvPr>
        </p:nvGraphicFramePr>
        <p:xfrm>
          <a:off x="395536" y="1663913"/>
          <a:ext cx="8496945" cy="61338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052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689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468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081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06355">
                <a:tc>
                  <a:txBody>
                    <a:bodyPr/>
                    <a:lstStyle/>
                    <a:p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dirty="0"/>
                        <a:t>2021</a:t>
                      </a:r>
                      <a:r>
                        <a:rPr lang="ru-RU" sz="1900" baseline="0" dirty="0"/>
                        <a:t> г.</a:t>
                      </a:r>
                      <a:endParaRPr lang="ru-RU" sz="1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dirty="0"/>
                        <a:t>2022 г.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00" dirty="0"/>
                        <a:t>2023 г.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7251">
                <a:tc>
                  <a:txBody>
                    <a:bodyPr/>
                    <a:lstStyle/>
                    <a:p>
                      <a:r>
                        <a:rPr lang="ru-RU" sz="1900" b="1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ВСЕГО: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/>
                        <a:t>9898,7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/>
                        <a:t>8651,0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/>
                        <a:t>8728,5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80201">
                <a:tc>
                  <a:txBody>
                    <a:bodyPr/>
                    <a:lstStyle/>
                    <a:p>
                      <a:r>
                        <a:rPr lang="ru-RU" sz="1400" b="1" i="0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Программа «Управление</a:t>
                      </a:r>
                      <a:r>
                        <a:rPr lang="ru-RU" sz="1400" b="1" i="0" kern="1200" baseline="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 и распоряжение муниципальным имуществом в муниципальном образовании «</a:t>
                      </a:r>
                      <a:r>
                        <a:rPr lang="ru-RU" sz="1400" b="1" i="0" kern="1200" baseline="0" dirty="0" err="1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Савдянское</a:t>
                      </a:r>
                      <a:r>
                        <a:rPr lang="ru-RU" sz="1400" b="1" i="0" kern="1200" baseline="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сельское поселение»</a:t>
                      </a:r>
                      <a:endParaRPr lang="ru-RU" sz="140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0" i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62,0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0" i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3,0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0" i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3,0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1986">
                <a:tc>
                  <a:txBody>
                    <a:bodyPr/>
                    <a:lstStyle/>
                    <a:p>
                      <a:r>
                        <a:rPr lang="ru-RU" sz="1400" b="1" i="0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Программа «Развитие культуры </a:t>
                      </a:r>
                      <a:r>
                        <a:rPr lang="ru-RU" sz="1400" b="1" i="0" kern="1200" dirty="0" err="1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Савдянского</a:t>
                      </a:r>
                      <a:r>
                        <a:rPr lang="ru-RU" sz="1400" b="1" i="0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сельского поселения"</a:t>
                      </a:r>
                      <a:endParaRPr lang="ru-RU" sz="140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2803,8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2653,9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2465,2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8812">
                <a:tc>
                  <a:txBody>
                    <a:bodyPr/>
                    <a:lstStyle/>
                    <a:p>
                      <a:r>
                        <a:rPr lang="ru-RU" sz="1400" b="1" i="0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Программа «Муниципальная политика"</a:t>
                      </a:r>
                      <a:endParaRPr lang="ru-RU" sz="1400" b="1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5789,4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0" i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5279,6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0" i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5324,7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07759">
                <a:tc>
                  <a:txBody>
                    <a:bodyPr/>
                    <a:lstStyle/>
                    <a:p>
                      <a:r>
                        <a:rPr lang="ru-RU" sz="1400" b="1" i="0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Программа «Защита населения и территории от </a:t>
                      </a:r>
                      <a:r>
                        <a:rPr lang="ru-RU" sz="1400" b="1" i="0" kern="1200" baseline="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чрезвычайных ситуаций, обеспечение пожарной безопасности и безопасности людей на водных объектах на территории </a:t>
                      </a:r>
                      <a:r>
                        <a:rPr lang="ru-RU" sz="1400" b="1" i="0" kern="1200" baseline="0" dirty="0" err="1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Савдянского</a:t>
                      </a:r>
                      <a:r>
                        <a:rPr lang="ru-RU" sz="1400" b="1" i="0" kern="1200" baseline="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сельского поселения</a:t>
                      </a:r>
                      <a:r>
                        <a:rPr lang="ru-RU" sz="1400" b="1" i="0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0" i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93,8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52,0</a:t>
                      </a:r>
                      <a:endParaRPr lang="ru-RU" sz="1400" dirty="0"/>
                    </a:p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52,0</a:t>
                      </a:r>
                      <a:endParaRPr lang="ru-RU" sz="1400" dirty="0"/>
                    </a:p>
                    <a:p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88481">
                <a:tc>
                  <a:txBody>
                    <a:bodyPr/>
                    <a:lstStyle/>
                    <a:p>
                      <a:r>
                        <a:rPr lang="ru-RU" sz="1400" b="1" i="0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Программа</a:t>
                      </a:r>
                      <a:r>
                        <a:rPr lang="ru-RU" sz="1400" b="1" i="0" kern="1200" baseline="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«Благоустройство территории </a:t>
                      </a:r>
                      <a:r>
                        <a:rPr lang="ru-RU" sz="1400" b="1" i="0" kern="1200" baseline="0" dirty="0" err="1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Савдянского</a:t>
                      </a:r>
                      <a:r>
                        <a:rPr lang="ru-RU" sz="1400" b="1" i="0" kern="1200" baseline="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сельского поселения»</a:t>
                      </a:r>
                      <a:endParaRPr lang="ru-RU" sz="1400" b="1" i="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695,5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177,2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177,2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80201">
                <a:tc>
                  <a:txBody>
                    <a:bodyPr/>
                    <a:lstStyle/>
                    <a:p>
                      <a:r>
                        <a:rPr lang="ru-RU" sz="1400" b="1" i="0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Программа «Обеспечение общественного порядка и противодействие преступности на территории </a:t>
                      </a:r>
                      <a:r>
                        <a:rPr lang="ru-RU" sz="1400" b="1" i="0" kern="1200" dirty="0" err="1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Савдянского</a:t>
                      </a:r>
                      <a:r>
                        <a:rPr lang="ru-RU" sz="1400" b="1" i="0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b="1" i="0" kern="1200" baseline="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сельского поселения</a:t>
                      </a:r>
                      <a:r>
                        <a:rPr lang="ru-RU" sz="1400" b="1" i="0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42,0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42,0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42,0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83254">
                <a:tc>
                  <a:txBody>
                    <a:bodyPr/>
                    <a:lstStyle/>
                    <a:p>
                      <a:r>
                        <a:rPr lang="ru-RU" sz="1400" b="1" i="0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Программа «Развитие физической культуры и спорта на территории </a:t>
                      </a:r>
                      <a:r>
                        <a:rPr lang="ru-RU" sz="1400" b="1" i="0" kern="1200" dirty="0" err="1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Савдянского</a:t>
                      </a:r>
                      <a:r>
                        <a:rPr lang="ru-RU" sz="1400" b="1" i="0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сельского поселения»</a:t>
                      </a:r>
                    </a:p>
                    <a:p>
                      <a:endParaRPr lang="ru-RU" sz="1400" b="1" i="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0" i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13,0</a:t>
                      </a:r>
                      <a:endParaRPr lang="ru-RU" sz="1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0" i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13,0</a:t>
                      </a:r>
                      <a:endParaRPr lang="ru-RU" sz="1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0" i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13,0</a:t>
                      </a:r>
                      <a:endParaRPr lang="ru-RU" sz="14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41268">
                <a:tc>
                  <a:txBody>
                    <a:bodyPr/>
                    <a:lstStyle/>
                    <a:p>
                      <a:endParaRPr lang="ru-RU" sz="1400" b="1" i="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48435991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:\Users\Хеда\Desktop\PgaFVynhyz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7904876"/>
              </p:ext>
            </p:extLst>
          </p:nvPr>
        </p:nvGraphicFramePr>
        <p:xfrm>
          <a:off x="323528" y="1559405"/>
          <a:ext cx="8532440" cy="51477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977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712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998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6360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5251">
                <a:tc>
                  <a:txBody>
                    <a:bodyPr/>
                    <a:lstStyle/>
                    <a:p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/>
                        <a:t>2021 </a:t>
                      </a:r>
                      <a:r>
                        <a:rPr lang="ru-RU" sz="2000" baseline="0" dirty="0"/>
                        <a:t>г.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/>
                        <a:t>2022 г.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/>
                        <a:t>2023 г.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7870">
                <a:tc>
                  <a:txBody>
                    <a:bodyPr/>
                    <a:lstStyle/>
                    <a:p>
                      <a:r>
                        <a:rPr lang="ru-RU" sz="1400" b="1" i="0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Программа «Социальная поддержка граждан»</a:t>
                      </a:r>
                      <a:endParaRPr lang="ru-RU" sz="14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0" i="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70,0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0" i="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70,0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0" i="0" kern="1200" dirty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70,0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608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kern="1200" dirty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Непрограммные расходы</a:t>
                      </a:r>
                      <a:endParaRPr lang="ru-RU" sz="14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4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329,2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360,3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Times New Roman" pitchFamily="18" charset="0"/>
                          <a:cs typeface="Times New Roman" pitchFamily="18" charset="0"/>
                        </a:rPr>
                        <a:t>581,4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50503">
                <a:tc>
                  <a:txBody>
                    <a:bodyPr/>
                    <a:lstStyle/>
                    <a:p>
                      <a:endParaRPr lang="ru-RU" sz="14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69400">
                <a:tc>
                  <a:txBody>
                    <a:bodyPr/>
                    <a:lstStyle/>
                    <a:p>
                      <a:endParaRPr lang="ru-RU" sz="14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11518">
                <a:tc>
                  <a:txBody>
                    <a:bodyPr/>
                    <a:lstStyle/>
                    <a:p>
                      <a:endParaRPr lang="ru-RU" sz="14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11518">
                <a:tc>
                  <a:txBody>
                    <a:bodyPr/>
                    <a:lstStyle/>
                    <a:p>
                      <a:endParaRPr lang="ru-RU" sz="14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466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683568" y="0"/>
            <a:ext cx="8460432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b="1" cap="all" dirty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Распределение бюджетных ассигнований по муниципальным программам САВДЯНСКОГО сельского поселения и непрограммным направлениям деятельности, на 2021 </a:t>
            </a:r>
            <a:r>
              <a:rPr lang="ru-RU" sz="2200" b="1" cap="all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- 2023 </a:t>
            </a:r>
            <a:r>
              <a:rPr lang="ru-RU" sz="2200" b="1" cap="all" dirty="0">
                <a:ln w="0"/>
                <a:solidFill>
                  <a:schemeClr val="tx2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годы(тыс.РУБ.) </a:t>
            </a:r>
            <a:r>
              <a:rPr lang="ru-RU" sz="2200" b="1" cap="all" dirty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</a:rPr>
              <a:t>(ПРОДОЛЖЕНИЕ)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:\Users\Хеда\Desktop\PgaFVynhyz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706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962DE3BC-D614-42C3-9FD5-5697DFA2CB49}"/>
              </a:ext>
            </a:extLst>
          </p:cNvPr>
          <p:cNvSpPr/>
          <p:nvPr/>
        </p:nvSpPr>
        <p:spPr>
          <a:xfrm>
            <a:off x="323528" y="3244334"/>
            <a:ext cx="880776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ru-RU" sz="5400" dirty="0">
                <a:solidFill>
                  <a:srgbClr val="FFFF00"/>
                </a:solidFill>
                <a:latin typeface="Times New Roman" panose="02020603050405020304" pitchFamily="18" charset="0"/>
              </a:rPr>
              <a:t>Благодарю за внимание!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C:\Users\Хеда\Desktop\PgaFVynhyz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323528" y="548680"/>
            <a:ext cx="8568952" cy="27022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altLang="ru-RU" sz="2800" b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32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Уважаемые жители </a:t>
            </a:r>
            <a:r>
              <a:rPr lang="ru-RU" altLang="ru-RU" sz="3200" b="1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Савдянского</a:t>
            </a:r>
            <a:r>
              <a:rPr lang="ru-RU" altLang="ru-RU" sz="3200" b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сельского поселения!</a:t>
            </a:r>
            <a:r>
              <a:rPr lang="ru-RU" altLang="ru-RU" sz="3200" b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endParaRPr lang="ru-RU" altLang="ru-RU" sz="2800" b="1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</a:pPr>
            <a:r>
              <a:rPr lang="ru-RU" altLang="ru-RU" sz="2800" b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«Бюджет для граждан» познакомит Вас с основными положениями бюджета нашего поселения на 2021-2023 годы.</a:t>
            </a:r>
            <a:endParaRPr lang="ru-RU" altLang="ru-RU" sz="2400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</a:pPr>
            <a:r>
              <a:rPr lang="ru-RU" altLang="ru-RU" sz="24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Надеемся, что представление бюджета и бюджетного процесса в понятной для жителей форме повысит уровень общественного участия граждан в бюджетном процессе </a:t>
            </a:r>
            <a:r>
              <a:rPr lang="ru-RU" altLang="ru-RU" sz="2400" b="1" dirty="0" err="1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Савдянского</a:t>
            </a:r>
            <a:r>
              <a:rPr lang="ru-RU" altLang="ru-RU" sz="24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сельского поселения. </a:t>
            </a:r>
          </a:p>
        </p:txBody>
      </p:sp>
      <p:pic>
        <p:nvPicPr>
          <p:cNvPr id="15362" name="Picture 2" descr="C:\Users\Хеда\Desktop\yrqebP1InHQ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7704" y="4077072"/>
            <a:ext cx="5400600" cy="25605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C:\Users\Хеда\Desktop\PgaFVynhyz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0" y="280973"/>
            <a:ext cx="9144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Бюджет </a:t>
            </a:r>
            <a:r>
              <a:rPr kumimoji="0" lang="ru-RU" sz="2400" b="1" i="0" strike="noStrike" cap="none" normalizeH="0" baseline="0" dirty="0" err="1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Савдянского</a:t>
            </a:r>
            <a:r>
              <a:rPr kumimoji="0" lang="ru-RU" sz="2400" b="1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сельского поселения Заветинского района на 2021 год и на плановый период 2022 и 2023 годов направлен на решение следующих ключевых задач:</a:t>
            </a:r>
            <a:endParaRPr kumimoji="0" lang="ru-RU" sz="2400" b="0" i="0" u="none" strike="noStrike" cap="none" normalizeH="0" baseline="0" dirty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11560" y="1628800"/>
            <a:ext cx="7812360" cy="483209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2400" b="1" dirty="0">
                <a:solidFill>
                  <a:schemeClr val="tx2">
                    <a:lumMod val="75000"/>
                  </a:schemeClr>
                </a:solidFill>
              </a:rPr>
              <a:t>Повышение эффективности бюджетной политики;</a:t>
            </a:r>
          </a:p>
          <a:p>
            <a:pPr>
              <a:buFont typeface="Wingdings" pitchFamily="2" charset="2"/>
              <a:buChar char="ü"/>
            </a:pPr>
            <a:r>
              <a:rPr lang="ru-RU" sz="2400" b="1" dirty="0">
                <a:solidFill>
                  <a:schemeClr val="tx2">
                    <a:lumMod val="75000"/>
                  </a:schemeClr>
                </a:solidFill>
              </a:rPr>
              <a:t>Соответствие финансовых возможностей </a:t>
            </a:r>
            <a:r>
              <a:rPr lang="ru-RU" sz="2400" b="1" dirty="0" err="1">
                <a:solidFill>
                  <a:schemeClr val="tx2">
                    <a:lumMod val="75000"/>
                  </a:schemeClr>
                </a:solidFill>
              </a:rPr>
              <a:t>Савдянского</a:t>
            </a:r>
            <a:r>
              <a:rPr lang="ru-RU" sz="2400" b="1" dirty="0">
                <a:solidFill>
                  <a:schemeClr val="tx2">
                    <a:lumMod val="75000"/>
                  </a:schemeClr>
                </a:solidFill>
              </a:rPr>
              <a:t> сельского поселения ключевым направлениям развития;</a:t>
            </a:r>
          </a:p>
          <a:p>
            <a:pPr>
              <a:buFont typeface="Wingdings" pitchFamily="2" charset="2"/>
              <a:buChar char="ü"/>
            </a:pPr>
            <a:r>
              <a:rPr lang="ru-RU" sz="2400" b="1" dirty="0">
                <a:solidFill>
                  <a:schemeClr val="tx2">
                    <a:lumMod val="75000"/>
                  </a:schemeClr>
                </a:solidFill>
              </a:rPr>
              <a:t>Повышение роли бюджетной политики для поддержки экономического роста;</a:t>
            </a:r>
          </a:p>
          <a:p>
            <a:pPr>
              <a:buFont typeface="Wingdings" pitchFamily="2" charset="2"/>
              <a:buChar char="ü"/>
            </a:pPr>
            <a:r>
              <a:rPr lang="ru-RU" sz="2400" b="1" dirty="0">
                <a:solidFill>
                  <a:schemeClr val="tx2">
                    <a:lumMod val="75000"/>
                  </a:schemeClr>
                </a:solidFill>
              </a:rPr>
              <a:t>Повышение прозрачности и открытости бюджетного процесса;</a:t>
            </a:r>
          </a:p>
          <a:p>
            <a:pPr>
              <a:buFont typeface="Wingdings" pitchFamily="2" charset="2"/>
              <a:buChar char="ü"/>
            </a:pPr>
            <a:r>
              <a:rPr lang="ru-RU" sz="2400" b="1" dirty="0">
                <a:solidFill>
                  <a:schemeClr val="tx2">
                    <a:lumMod val="75000"/>
                  </a:schemeClr>
                </a:solidFill>
              </a:rPr>
              <a:t>Обеспечение устойчивости и сбалансированности бюджетной системы в целях гарантированного исполнения действующих и принимаемых расходных обязательств</a:t>
            </a:r>
          </a:p>
          <a:p>
            <a:pPr>
              <a:buFont typeface="Wingdings" pitchFamily="2" charset="2"/>
              <a:buChar char="ü"/>
            </a:pPr>
            <a:endParaRPr lang="ru-RU" sz="20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C:\Users\Хеда\Desktop\PgaFVynhyz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683568" y="980728"/>
            <a:ext cx="7992888" cy="267765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2800" b="1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«БЮДЖЕТ» (от старонормандского bougette – кошелек, сумка, кожаный мешок) – форма образования и расходования денежных средств, предназначенных для финансового обеспечения задач и функций государства и местного самоуправления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683568" y="4797152"/>
            <a:ext cx="3923928" cy="175432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b="1" u="sng" dirty="0">
                <a:solidFill>
                  <a:srgbClr val="002060"/>
                </a:solidFill>
              </a:rPr>
              <a:t>ДОХОДЫ </a:t>
            </a:r>
            <a:r>
              <a:rPr lang="ru-RU" b="1" dirty="0">
                <a:solidFill>
                  <a:srgbClr val="002060"/>
                </a:solidFill>
              </a:rPr>
              <a:t>– поступающие в бюджет денежные средства : налоги юридических и физических лиц, административные платежи и сборы, безвозмездные поступления)</a:t>
            </a:r>
          </a:p>
          <a:p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076056" y="4797152"/>
            <a:ext cx="3779912" cy="175432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b="1" u="sng" dirty="0">
                <a:solidFill>
                  <a:srgbClr val="002060"/>
                </a:solidFill>
              </a:rPr>
              <a:t>РАСХОДЫ </a:t>
            </a:r>
            <a:r>
              <a:rPr lang="ru-RU" b="1" dirty="0">
                <a:solidFill>
                  <a:srgbClr val="002060"/>
                </a:solidFill>
              </a:rPr>
              <a:t>– выплачиваемые из бюджета средства (социальные выплаты населению, финансовое обеспечение госучреждений, капитальное строительство и др.</a:t>
            </a:r>
          </a:p>
        </p:txBody>
      </p:sp>
      <p:sp>
        <p:nvSpPr>
          <p:cNvPr id="6" name="Стрелка вниз 5"/>
          <p:cNvSpPr/>
          <p:nvPr/>
        </p:nvSpPr>
        <p:spPr>
          <a:xfrm>
            <a:off x="2051720" y="4005064"/>
            <a:ext cx="1008112" cy="7920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Стрелка вверх 6"/>
          <p:cNvSpPr/>
          <p:nvPr/>
        </p:nvSpPr>
        <p:spPr>
          <a:xfrm>
            <a:off x="6300192" y="4005064"/>
            <a:ext cx="1080120" cy="79208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915816" y="0"/>
            <a:ext cx="6010411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Понятие «БЮДЖЕТ»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C:\Users\Хеда\Desktop\PgaFVynhyzU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-324544" y="0"/>
            <a:ext cx="982858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Гражданин, его участие в бюджетном процессе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095328" y="1340768"/>
            <a:ext cx="6048672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Помогает формировать доходную часть бюджета (например, налог на доходы физических лиц)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203848" y="5445224"/>
            <a:ext cx="5940152" cy="92333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Получает социальные гарантии - расходная часть бюджета (образование, культура, физическая культура, социальная поддержка и др.) </a:t>
            </a:r>
          </a:p>
        </p:txBody>
      </p:sp>
      <p:sp>
        <p:nvSpPr>
          <p:cNvPr id="6" name="Овал 5"/>
          <p:cNvSpPr/>
          <p:nvPr/>
        </p:nvSpPr>
        <p:spPr>
          <a:xfrm>
            <a:off x="4355976" y="2924944"/>
            <a:ext cx="3744416" cy="1368152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Бюджет</a:t>
            </a:r>
          </a:p>
        </p:txBody>
      </p:sp>
      <p:sp>
        <p:nvSpPr>
          <p:cNvPr id="7" name="Стрелка вниз 6"/>
          <p:cNvSpPr/>
          <p:nvPr/>
        </p:nvSpPr>
        <p:spPr>
          <a:xfrm>
            <a:off x="4139952" y="2060848"/>
            <a:ext cx="4248472" cy="7920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Как налогоплательщик</a:t>
            </a:r>
          </a:p>
        </p:txBody>
      </p:sp>
      <p:sp>
        <p:nvSpPr>
          <p:cNvPr id="8" name="Стрелка вниз 7"/>
          <p:cNvSpPr/>
          <p:nvPr/>
        </p:nvSpPr>
        <p:spPr>
          <a:xfrm>
            <a:off x="4211960" y="4437112"/>
            <a:ext cx="4392488" cy="86409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/>
              <a:t>Как получатель социальных гарантий </a:t>
            </a:r>
          </a:p>
        </p:txBody>
      </p:sp>
      <p:pic>
        <p:nvPicPr>
          <p:cNvPr id="2050" name="Picture 2" descr="C:\Users\Хеда\Desktop\tsjr6cNuf_E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2132856"/>
            <a:ext cx="2987824" cy="285293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:\Users\Хеда\Desktop\PgaFVynhyz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1" name="Прямоугольник 10"/>
          <p:cNvSpPr/>
          <p:nvPr/>
        </p:nvSpPr>
        <p:spPr>
          <a:xfrm>
            <a:off x="467544" y="260648"/>
            <a:ext cx="8352928" cy="954107"/>
          </a:xfrm>
          <a:prstGeom prst="rect">
            <a:avLst/>
          </a:prstGeom>
        </p:spPr>
        <p:txBody>
          <a:bodyPr wrap="squar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2800" b="1" cap="all" dirty="0">
                <a:ln w="0"/>
                <a:solidFill>
                  <a:schemeClr val="accent1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Основные параметры бюджета САВДЯНСКОГО сельского поселения на 2021-2023 Гг.</a:t>
            </a:r>
            <a:r>
              <a:rPr lang="en-US" sz="2800" b="1" cap="all" dirty="0">
                <a:ln w="0"/>
                <a:solidFill>
                  <a:schemeClr val="accent1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(</a:t>
            </a:r>
            <a:r>
              <a:rPr lang="ru-RU" sz="2800" b="1" cap="all" dirty="0">
                <a:ln w="0"/>
                <a:solidFill>
                  <a:schemeClr val="accent1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тыс.руб.</a:t>
            </a:r>
            <a:r>
              <a:rPr lang="en-US" sz="2800" b="1" cap="all" dirty="0">
                <a:ln w="0"/>
                <a:solidFill>
                  <a:schemeClr val="accent1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)</a:t>
            </a:r>
            <a:endParaRPr lang="ru-RU" sz="2800" b="1" cap="all" dirty="0">
              <a:ln w="0"/>
              <a:solidFill>
                <a:schemeClr val="accent1">
                  <a:lumMod val="50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1026" name="Picture 2" descr="C:\Users\Хеда\Desktop\ceUlqJFI8Sc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4365104"/>
            <a:ext cx="4752528" cy="2232248"/>
          </a:xfrm>
          <a:prstGeom prst="rect">
            <a:avLst/>
          </a:prstGeom>
          <a:noFill/>
        </p:spPr>
      </p:pic>
      <p:sp>
        <p:nvSpPr>
          <p:cNvPr id="14" name="Прямоугольник 13"/>
          <p:cNvSpPr/>
          <p:nvPr/>
        </p:nvSpPr>
        <p:spPr>
          <a:xfrm>
            <a:off x="395536" y="1412776"/>
            <a:ext cx="184731" cy="36933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none">
            <a:spAutoFit/>
          </a:bodyPr>
          <a:lstStyle/>
          <a:p>
            <a:endParaRPr lang="ru-RU" b="1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1500166" y="1857364"/>
            <a:ext cx="2286016" cy="14773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2021 г.</a:t>
            </a:r>
          </a:p>
          <a:p>
            <a:r>
              <a:rPr lang="ru-RU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Доходы – 9898,7</a:t>
            </a:r>
          </a:p>
          <a:p>
            <a:r>
              <a:rPr lang="ru-RU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Расходы – 969898,746,9</a:t>
            </a:r>
          </a:p>
          <a:p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4143372" y="2276872"/>
            <a:ext cx="2071703" cy="147732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</a:rPr>
              <a:t>2022 г</a:t>
            </a:r>
          </a:p>
          <a:p>
            <a:r>
              <a:rPr lang="ru-RU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</a:rPr>
              <a:t>Доходы – 8651,0</a:t>
            </a:r>
          </a:p>
          <a:p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2">
                  <a:lumMod val="50000"/>
                </a:schemeClr>
              </a:solidFill>
            </a:endParaRPr>
          </a:p>
          <a:p>
            <a:r>
              <a:rPr lang="ru-RU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2">
                    <a:lumMod val="50000"/>
                  </a:schemeClr>
                </a:solidFill>
              </a:rPr>
              <a:t>Расходы – 8651,0</a:t>
            </a:r>
          </a:p>
          <a:p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6300192" y="2780928"/>
            <a:ext cx="1869038" cy="14773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/>
            <a:r>
              <a:rPr lang="ru-RU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2023 г.</a:t>
            </a:r>
          </a:p>
          <a:p>
            <a:r>
              <a:rPr lang="ru-RU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Доходы –8728,5</a:t>
            </a:r>
            <a:endParaRPr lang="ru-RU" b="1" dirty="0"/>
          </a:p>
          <a:p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r>
              <a:rPr lang="ru-RU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Расходы – 8728,5</a:t>
            </a:r>
          </a:p>
          <a:p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51520" y="3861048"/>
            <a:ext cx="4608512" cy="52322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Все 3 года дефицит равен 0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:\Users\Хеда\Desktop\PgaFVynhyz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0" y="0"/>
            <a:ext cx="91440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00" b="1" dirty="0">
                <a:solidFill>
                  <a:schemeClr val="tx2">
                    <a:lumMod val="75000"/>
                  </a:schemeClr>
                </a:solidFill>
              </a:rPr>
              <a:t>ОБЪЕМ ПОСТУПЛЕНИЙ 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ДОХОДОВ</a:t>
            </a:r>
            <a:r>
              <a:rPr lang="ru-RU" sz="2200" b="1" dirty="0">
                <a:solidFill>
                  <a:schemeClr val="tx2">
                    <a:lumMod val="75000"/>
                  </a:schemeClr>
                </a:solidFill>
              </a:rPr>
              <a:t> БЮДЖЕТА САВДЯНСКОГО СЕЛЬСКОГО ПОСЕЛЕНИЯ ЗАВЕТИНСКОГО РАЙОНА на 2021 -2023 годы(т.руб.) 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6023698"/>
              </p:ext>
            </p:extLst>
          </p:nvPr>
        </p:nvGraphicFramePr>
        <p:xfrm>
          <a:off x="-1" y="850597"/>
          <a:ext cx="9001157" cy="6007403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50720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43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858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858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4300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54229">
                <a:tc>
                  <a:txBody>
                    <a:bodyPr/>
                    <a:lstStyle/>
                    <a:p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/>
                        <a:t>2021 г.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/>
                        <a:t>2022 г.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/>
                        <a:t>2023 г.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4229">
                <a:tc>
                  <a:txBody>
                    <a:bodyPr/>
                    <a:lstStyle/>
                    <a:p>
                      <a:r>
                        <a:rPr lang="ru-RU" sz="1400" b="1" dirty="0"/>
                        <a:t>НАЛОГОВЫЕ И НЕНАЛОГОВЫЕ ДОХОДЫ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/>
                        <a:t>3654,0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/>
                        <a:t>3773,0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/>
                        <a:t>3869,9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6590">
                <a:tc>
                  <a:txBody>
                    <a:bodyPr/>
                    <a:lstStyle/>
                    <a:p>
                      <a:r>
                        <a:rPr lang="ru-RU" sz="1300" i="1" dirty="0"/>
                        <a:t>     в том числе</a:t>
                      </a:r>
                      <a:r>
                        <a:rPr lang="ru-RU" sz="1300" dirty="0"/>
                        <a:t>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3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6590">
                <a:tc>
                  <a:txBody>
                    <a:bodyPr/>
                    <a:lstStyle/>
                    <a:p>
                      <a:r>
                        <a:rPr lang="ru-RU" sz="1300" dirty="0"/>
                        <a:t>Налоги НДФЛ, доходы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/>
                        <a:t>495,0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/>
                        <a:t>530,0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/>
                        <a:t>545,9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5835">
                <a:tc>
                  <a:txBody>
                    <a:bodyPr/>
                    <a:lstStyle/>
                    <a:p>
                      <a:r>
                        <a:rPr lang="ru-RU" sz="1300" dirty="0"/>
                        <a:t>Налоги на товары (работы, услуги), реализуемые на территории РФ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/>
                        <a:t>0,0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/>
                        <a:t>0,0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/>
                        <a:t>0,0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6590">
                <a:tc>
                  <a:txBody>
                    <a:bodyPr/>
                    <a:lstStyle/>
                    <a:p>
                      <a:r>
                        <a:rPr lang="ru-RU" sz="1300" dirty="0"/>
                        <a:t>Налоги на имущество физ.лиц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/>
                        <a:t>64,3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/>
                        <a:t>66,9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/>
                        <a:t>66,9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6590">
                <a:tc>
                  <a:txBody>
                    <a:bodyPr/>
                    <a:lstStyle/>
                    <a:p>
                      <a:r>
                        <a:rPr lang="ru-RU" sz="1300" dirty="0"/>
                        <a:t>Единый сельскохозяйственный налог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/>
                        <a:t>2621,1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/>
                        <a:t>2701,9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/>
                        <a:t>2782,4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6590">
                <a:tc>
                  <a:txBody>
                    <a:bodyPr/>
                    <a:lstStyle/>
                    <a:p>
                      <a:r>
                        <a:rPr lang="ru-RU" sz="1300" dirty="0"/>
                        <a:t>Земельный налог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/>
                        <a:t>460,8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/>
                        <a:t>460,8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/>
                        <a:t>460,8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6590">
                <a:tc>
                  <a:txBody>
                    <a:bodyPr/>
                    <a:lstStyle/>
                    <a:p>
                      <a:r>
                        <a:rPr lang="ru-RU" sz="1300" dirty="0"/>
                        <a:t>Государственная пошлина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/>
                        <a:t>4,0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/>
                        <a:t>4,2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/>
                        <a:t>4,3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65835">
                <a:tc>
                  <a:txBody>
                    <a:bodyPr/>
                    <a:lstStyle/>
                    <a:p>
                      <a:r>
                        <a:rPr lang="ru-RU" sz="1300" dirty="0"/>
                        <a:t>Доходы от использования имущества, находящегося в государственной и муниципальной собственности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/>
                        <a:t>0,0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/>
                        <a:t>0,0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/>
                        <a:t>0,0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6590">
                <a:tc>
                  <a:txBody>
                    <a:bodyPr/>
                    <a:lstStyle/>
                    <a:p>
                      <a:r>
                        <a:rPr lang="ru-RU" sz="1300" dirty="0"/>
                        <a:t>Платежи при пользовании природными ресурсами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/>
                        <a:t>0,0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/>
                        <a:t>0,0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/>
                        <a:t>0,0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65835">
                <a:tc>
                  <a:txBody>
                    <a:bodyPr/>
                    <a:lstStyle/>
                    <a:p>
                      <a:r>
                        <a:rPr lang="ru-RU" sz="1300" dirty="0"/>
                        <a:t>Доходы от оказания платных услуг (работ) и компенсации затрат государства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/>
                        <a:t>0,0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/>
                        <a:t>0,0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/>
                        <a:t>0,0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65835">
                <a:tc>
                  <a:txBody>
                    <a:bodyPr/>
                    <a:lstStyle/>
                    <a:p>
                      <a:r>
                        <a:rPr lang="ru-RU" sz="1300" dirty="0"/>
                        <a:t>Доходы от продажи материальных и нематериальных активов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/>
                        <a:t>0,0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/>
                        <a:t>0,0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/>
                        <a:t>0,0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76590">
                <a:tc>
                  <a:txBody>
                    <a:bodyPr/>
                    <a:lstStyle/>
                    <a:p>
                      <a:r>
                        <a:rPr lang="ru-RU" sz="1300" dirty="0"/>
                        <a:t>Административные платежи и сборы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/>
                        <a:t>0,0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/>
                        <a:t>0,0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/>
                        <a:t>0,0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465835">
                <a:tc>
                  <a:txBody>
                    <a:bodyPr/>
                    <a:lstStyle/>
                    <a:p>
                      <a:r>
                        <a:rPr lang="ru-RU" sz="1300" dirty="0"/>
                        <a:t>Штрафы, санкции, возмещение ущерба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/>
                        <a:t>8,8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/>
                        <a:t>9,2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/>
                        <a:t>9,6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91147">
                <a:tc>
                  <a:txBody>
                    <a:bodyPr/>
                    <a:lstStyle/>
                    <a:p>
                      <a:r>
                        <a:rPr lang="ru-RU" sz="1400" b="1" dirty="0"/>
                        <a:t>БЕЗВОЗМЕЗДНЫЕ ПОСТУПЛЕНИЯ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/>
                        <a:t>6244,7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/>
                        <a:t>4878,0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/>
                        <a:t>4858,6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91147">
                <a:tc>
                  <a:txBody>
                    <a:bodyPr/>
                    <a:lstStyle/>
                    <a:p>
                      <a:r>
                        <a:rPr lang="ru-RU" sz="1400" b="1" dirty="0"/>
                        <a:t>ИТОГО</a:t>
                      </a:r>
                      <a:r>
                        <a:rPr lang="ru-RU" sz="1400" b="1" baseline="0" dirty="0"/>
                        <a:t> (Д</a:t>
                      </a:r>
                      <a:r>
                        <a:rPr lang="ru-RU" sz="1400" b="1" dirty="0"/>
                        <a:t>ОХОДЫ)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/>
                        <a:t>9898,7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/>
                        <a:t>8651,0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dirty="0"/>
                        <a:t>8728,5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:\Users\Хеда\Desktop\PgaFVynhyz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611560" y="332656"/>
            <a:ext cx="8064896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 sz="2400" b="0" i="0" u="none" strike="noStrike" kern="1200" cap="none" spc="0" baseline="0">
                <a:ln w="0"/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sz="2200" dirty="0"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</a:rPr>
              <a:t>ДИНАМИКА </a:t>
            </a:r>
            <a:r>
              <a:rPr lang="ru-RU" sz="2200" dirty="0"/>
              <a:t> ДОХОДОВ БЮДЖЕТА САВДЯНСКОГО СЕЛЬСКОГО ПОСЕЛЕНИЯ ЗАВЕТИНСКОГО РАЙОНА на 2021-2023 годы (тыс.рублей)</a:t>
            </a: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1876420841"/>
              </p:ext>
            </p:extLst>
          </p:nvPr>
        </p:nvGraphicFramePr>
        <p:xfrm>
          <a:off x="899592" y="1340768"/>
          <a:ext cx="7272808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:\Users\Хеда\Desktop\PgaFVynhyz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331640" y="260648"/>
            <a:ext cx="691276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chemeClr val="tx2">
                    <a:lumMod val="75000"/>
                  </a:schemeClr>
                </a:solidFill>
              </a:rPr>
              <a:t>СТРУКТУРА НАЛОГОВЫХ И НЕНАЛОГОВЫХ ДОХОДОВ БЮДЖЕТА САВДЯНСКОГО СЕЛЬСКОГО ПОСЕЛЕНИЯ НА 2021 -2023 ГОДЫ (тыс.руб.)</a:t>
            </a: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1971704416"/>
              </p:ext>
            </p:extLst>
          </p:nvPr>
        </p:nvGraphicFramePr>
        <p:xfrm>
          <a:off x="0" y="1484784"/>
          <a:ext cx="8964488" cy="53732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948</TotalTime>
  <Words>829</Words>
  <Application>Microsoft Office PowerPoint</Application>
  <PresentationFormat>Экран (4:3)</PresentationFormat>
  <Paragraphs>202</Paragraphs>
  <Slides>14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9" baseType="lpstr">
      <vt:lpstr>Arial</vt:lpstr>
      <vt:lpstr>Calibri</vt:lpstr>
      <vt:lpstr>Times New Roman</vt:lpstr>
      <vt:lpstr>Wingdings</vt:lpstr>
      <vt:lpstr>Тема Office</vt:lpstr>
      <vt:lpstr>Бюджет   Савдянского сельского поселения Заветинского района на 2021 год и на плановый период 2022 и 2023 годов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для граждан</dc:title>
  <dc:creator>Семейка Соитовых!</dc:creator>
  <cp:lastModifiedBy>Пользователь</cp:lastModifiedBy>
  <cp:revision>97</cp:revision>
  <dcterms:created xsi:type="dcterms:W3CDTF">2017-12-11T11:43:42Z</dcterms:created>
  <dcterms:modified xsi:type="dcterms:W3CDTF">2021-02-04T08:52:18Z</dcterms:modified>
</cp:coreProperties>
</file>