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16"/>
  </p:notesMasterIdLst>
  <p:handoutMasterIdLst>
    <p:handoutMasterId r:id="rId17"/>
  </p:handoutMasterIdLst>
  <p:sldIdLst>
    <p:sldId id="256" r:id="rId2"/>
    <p:sldId id="257" r:id="rId3"/>
    <p:sldId id="292" r:id="rId4"/>
    <p:sldId id="258" r:id="rId5"/>
    <p:sldId id="285" r:id="rId6"/>
    <p:sldId id="294" r:id="rId7"/>
    <p:sldId id="295" r:id="rId8"/>
    <p:sldId id="296" r:id="rId9"/>
    <p:sldId id="297" r:id="rId10"/>
    <p:sldId id="263" r:id="rId11"/>
    <p:sldId id="264" r:id="rId12"/>
    <p:sldId id="290" r:id="rId13"/>
    <p:sldId id="281" r:id="rId14"/>
    <p:sldId id="266"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66"/>
    <a:srgbClr val="FFFFFF"/>
    <a:srgbClr val="66CCFF"/>
    <a:srgbClr val="FFFFCC"/>
    <a:srgbClr val="CC0000"/>
    <a:srgbClr val="993300"/>
    <a:srgbClr val="0000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95" autoAdjust="0"/>
    <p:restoredTop sz="94624" autoAdjust="0"/>
  </p:normalViewPr>
  <p:slideViewPr>
    <p:cSldViewPr>
      <p:cViewPr varScale="1">
        <p:scale>
          <a:sx n="114" d="100"/>
          <a:sy n="114" d="100"/>
        </p:scale>
        <p:origin x="2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sz="900" dirty="0"/>
              <a:t>Структура доходов бюджета</a:t>
            </a:r>
          </a:p>
        </c:rich>
      </c:tx>
      <c:layout>
        <c:manualLayout>
          <c:xMode val="edge"/>
          <c:yMode val="edge"/>
          <c:x val="0.22516540559820863"/>
          <c:y val="3.9441259180315449E-2"/>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2.7847782994871961E-2"/>
          <c:y val="0.10633341646844044"/>
          <c:w val="0.57829393225314241"/>
          <c:h val="0.79631850524874137"/>
        </c:manualLayout>
      </c:layout>
      <c:pie3DChart>
        <c:varyColors val="1"/>
        <c:ser>
          <c:idx val="0"/>
          <c:order val="0"/>
          <c:tx>
            <c:strRef>
              <c:f>Лист1!$B$1</c:f>
              <c:strCache>
                <c:ptCount val="1"/>
                <c:pt idx="0">
                  <c:v>Структура доходов бюджета</c:v>
                </c:pt>
              </c:strCache>
            </c:strRef>
          </c:tx>
          <c:dLbls>
            <c:dLbl>
              <c:idx val="0"/>
              <c:layout>
                <c:manualLayout>
                  <c:x val="-2.7571863360211522E-2"/>
                  <c:y val="-0.14125607617410266"/>
                </c:manualLayout>
              </c:layout>
              <c:tx>
                <c:rich>
                  <a:bodyPr/>
                  <a:lstStyle/>
                  <a:p>
                    <a:r>
                      <a:rPr lang="en-US" dirty="0"/>
                      <a:t>36,1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AFF-4312-B66C-832D7CB3EF2D}"/>
                </c:ext>
              </c:extLst>
            </c:dLbl>
            <c:dLbl>
              <c:idx val="1"/>
              <c:tx>
                <c:rich>
                  <a:bodyPr/>
                  <a:lstStyle/>
                  <a:p>
                    <a:r>
                      <a:rPr lang="en-US" dirty="0"/>
                      <a:t>0,3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C24-441A-B918-E86B39487F3E}"/>
                </c:ext>
              </c:extLst>
            </c:dLbl>
            <c:dLbl>
              <c:idx val="2"/>
              <c:layout>
                <c:manualLayout>
                  <c:x val="3.4901092861027228E-5"/>
                  <c:y val="0.11316840379608707"/>
                </c:manualLayout>
              </c:layout>
              <c:tx>
                <c:rich>
                  <a:bodyPr/>
                  <a:lstStyle/>
                  <a:p>
                    <a:r>
                      <a:rPr lang="en-US" dirty="0"/>
                      <a:t>63,6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AFF-4312-B66C-832D7CB3EF2D}"/>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Лист1!$A$2:$A$4</c:f>
              <c:strCache>
                <c:ptCount val="3"/>
                <c:pt idx="0">
                  <c:v>Налоговые</c:v>
                </c:pt>
                <c:pt idx="1">
                  <c:v>Неналоговые</c:v>
                </c:pt>
                <c:pt idx="2">
                  <c:v>Безвозмездные</c:v>
                </c:pt>
              </c:strCache>
            </c:strRef>
          </c:cat>
          <c:val>
            <c:numRef>
              <c:f>Лист1!$B$2:$B$4</c:f>
              <c:numCache>
                <c:formatCode>General</c:formatCode>
                <c:ptCount val="3"/>
                <c:pt idx="0">
                  <c:v>36.1</c:v>
                </c:pt>
                <c:pt idx="1">
                  <c:v>0.3</c:v>
                </c:pt>
                <c:pt idx="2">
                  <c:v>63.6</c:v>
                </c:pt>
              </c:numCache>
            </c:numRef>
          </c:val>
          <c:extLst>
            <c:ext xmlns:c16="http://schemas.microsoft.com/office/drawing/2014/chart" uri="{C3380CC4-5D6E-409C-BE32-E72D297353CC}">
              <c16:uniqueId val="{00000002-8AFF-4312-B66C-832D7CB3EF2D}"/>
            </c:ext>
          </c:extLst>
        </c:ser>
        <c:dLbls>
          <c:showLegendKey val="0"/>
          <c:showVal val="0"/>
          <c:showCatName val="0"/>
          <c:showSerName val="0"/>
          <c:showPercent val="0"/>
          <c:showBubbleSize val="0"/>
          <c:showLeaderLines val="1"/>
        </c:dLbls>
      </c:pie3DChart>
    </c:plotArea>
    <c:legend>
      <c:legendPos val="r"/>
      <c:overlay val="0"/>
      <c:txPr>
        <a:bodyPr/>
        <a:lstStyle/>
        <a:p>
          <a:pPr>
            <a:defRPr sz="800"/>
          </a:pPr>
          <a:endParaRPr lang="ru-RU"/>
        </a:p>
      </c:txPr>
    </c:legend>
    <c:plotVisOnly val="1"/>
    <c:dispBlanksAs val="zero"/>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xPr>
        <a:bodyPr/>
        <a:lstStyle/>
        <a:p>
          <a:pPr>
            <a:defRPr sz="900"/>
          </a:pPr>
          <a:endParaRPr lang="ru-RU"/>
        </a:p>
      </c:txPr>
    </c:title>
    <c:autoTitleDeleted val="0"/>
    <c:view3D>
      <c:rotX val="30"/>
      <c:rotY val="0"/>
      <c:rAngAx val="0"/>
    </c:view3D>
    <c:floor>
      <c:thickness val="0"/>
    </c:floor>
    <c:sideWall>
      <c:thickness val="0"/>
    </c:sideWall>
    <c:backWall>
      <c:thickness val="0"/>
    </c:backWall>
    <c:plotArea>
      <c:layout>
        <c:manualLayout>
          <c:layoutTarget val="inner"/>
          <c:xMode val="edge"/>
          <c:yMode val="edge"/>
          <c:x val="0"/>
          <c:y val="2.7178374893453646E-2"/>
          <c:w val="1"/>
          <c:h val="0.88148255849452917"/>
        </c:manualLayout>
      </c:layout>
      <c:pie3DChart>
        <c:varyColors val="1"/>
        <c:ser>
          <c:idx val="0"/>
          <c:order val="0"/>
          <c:tx>
            <c:strRef>
              <c:f>Лист1!$B$1</c:f>
              <c:strCache>
                <c:ptCount val="1"/>
                <c:pt idx="0">
                  <c:v>Структура налоговых доходов</c:v>
                </c:pt>
              </c:strCache>
            </c:strRef>
          </c:tx>
          <c:explosion val="32"/>
          <c:dPt>
            <c:idx val="2"/>
            <c:bubble3D val="0"/>
            <c:explosion val="0"/>
            <c:extLst>
              <c:ext xmlns:c16="http://schemas.microsoft.com/office/drawing/2014/chart" uri="{C3380CC4-5D6E-409C-BE32-E72D297353CC}">
                <c16:uniqueId val="{00000002-DA47-4D98-B8EA-E15CD9D7166E}"/>
              </c:ext>
            </c:extLst>
          </c:dPt>
          <c:dLbls>
            <c:dLbl>
              <c:idx val="0"/>
              <c:tx>
                <c:rich>
                  <a:bodyPr/>
                  <a:lstStyle/>
                  <a:p>
                    <a:r>
                      <a:rPr lang="en-US" dirty="0"/>
                      <a:t>495,0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815-4A2D-A340-022A66AB676A}"/>
                </c:ext>
              </c:extLst>
            </c:dLbl>
            <c:dLbl>
              <c:idx val="1"/>
              <c:tx>
                <c:rich>
                  <a:bodyPr/>
                  <a:lstStyle/>
                  <a:p>
                    <a:r>
                      <a:rPr lang="en-US" dirty="0"/>
                      <a:t>64,3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815-4A2D-A340-022A66AB676A}"/>
                </c:ext>
              </c:extLst>
            </c:dLbl>
            <c:dLbl>
              <c:idx val="2"/>
              <c:tx>
                <c:rich>
                  <a:bodyPr/>
                  <a:lstStyle/>
                  <a:p>
                    <a:r>
                      <a:rPr lang="en-US" dirty="0"/>
                      <a:t>460,8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A47-4D98-B8EA-E15CD9D7166E}"/>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Лист1!$A$2:$A$6</c:f>
              <c:strCache>
                <c:ptCount val="5"/>
                <c:pt idx="0">
                  <c:v>НДФЛ</c:v>
                </c:pt>
                <c:pt idx="1">
                  <c:v>Налог на имущество физических лиц</c:v>
                </c:pt>
                <c:pt idx="2">
                  <c:v>Земельный налог</c:v>
                </c:pt>
                <c:pt idx="3">
                  <c:v>Государственная пошлина</c:v>
                </c:pt>
                <c:pt idx="4">
                  <c:v>единый 
сельскохозяйственный налог</c:v>
                </c:pt>
              </c:strCache>
            </c:strRef>
          </c:cat>
          <c:val>
            <c:numRef>
              <c:f>Лист1!$B$2:$B$6</c:f>
              <c:numCache>
                <c:formatCode>General</c:formatCode>
                <c:ptCount val="5"/>
                <c:pt idx="0">
                  <c:v>495</c:v>
                </c:pt>
                <c:pt idx="1">
                  <c:v>64.3</c:v>
                </c:pt>
                <c:pt idx="2">
                  <c:v>460.8</c:v>
                </c:pt>
                <c:pt idx="3">
                  <c:v>4</c:v>
                </c:pt>
                <c:pt idx="4">
                  <c:v>2600</c:v>
                </c:pt>
              </c:numCache>
            </c:numRef>
          </c:val>
          <c:extLst>
            <c:ext xmlns:c16="http://schemas.microsoft.com/office/drawing/2014/chart" uri="{C3380CC4-5D6E-409C-BE32-E72D297353CC}">
              <c16:uniqueId val="{00000005-DA47-4D98-B8EA-E15CD9D7166E}"/>
            </c:ext>
          </c:extLst>
        </c:ser>
        <c:dLbls>
          <c:showLegendKey val="0"/>
          <c:showVal val="0"/>
          <c:showCatName val="0"/>
          <c:showSerName val="0"/>
          <c:showPercent val="0"/>
          <c:showBubbleSize val="0"/>
          <c:showLeaderLines val="1"/>
        </c:dLbls>
      </c:pie3DChart>
    </c:plotArea>
    <c:legend>
      <c:legendPos val="b"/>
      <c:layout>
        <c:manualLayout>
          <c:xMode val="edge"/>
          <c:yMode val="edge"/>
          <c:x val="1.8030040603083563E-2"/>
          <c:y val="0.59132652322046464"/>
          <c:w val="0.97014040716658623"/>
          <c:h val="0.3665076822033182"/>
        </c:manualLayout>
      </c:layout>
      <c:overlay val="0"/>
      <c:txPr>
        <a:bodyPr/>
        <a:lstStyle/>
        <a:p>
          <a:pPr>
            <a:defRPr sz="800"/>
          </a:pPr>
          <a:endParaRPr lang="ru-RU"/>
        </a:p>
      </c:txPr>
    </c:legend>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10554185627497632"/>
          <c:y val="0.11233431373503833"/>
          <c:w val="0.88888888888888884"/>
          <c:h val="0.52716910386201665"/>
        </c:manualLayout>
      </c:layout>
      <c:pie3DChart>
        <c:varyColors val="1"/>
        <c:ser>
          <c:idx val="0"/>
          <c:order val="0"/>
          <c:tx>
            <c:strRef>
              <c:f>Лист1!$B$1</c:f>
              <c:strCache>
                <c:ptCount val="1"/>
                <c:pt idx="0">
                  <c:v>Столбец1</c:v>
                </c:pt>
              </c:strCache>
            </c:strRef>
          </c:tx>
          <c:explosion val="13"/>
          <c:cat>
            <c:strRef>
              <c:f>Лист1!$A$2:$A$5</c:f>
              <c:strCache>
                <c:ptCount val="4"/>
                <c:pt idx="0">
                  <c:v>Доходы, получаемые в виде арендной платы за земли после разграничения государственной собственности на землю</c:v>
                </c:pt>
                <c:pt idx="1">
                  <c:v>Доходы от сдачи в аренду имущества, составляющего муниципальную казну</c:v>
                </c:pt>
                <c:pt idx="2">
                  <c:v>Доходы от оказания платных услуг (работ) и компенсации затрат государства</c:v>
                </c:pt>
                <c:pt idx="3">
                  <c:v>Денежные взыскания (штрафы), установленные законами субъектов Российской Федерации за несоблюдение муниципальных правовых актов</c:v>
                </c:pt>
              </c:strCache>
            </c:strRef>
          </c:cat>
          <c:val>
            <c:numRef>
              <c:f>Лист1!$B$2:$B$5</c:f>
              <c:numCache>
                <c:formatCode>General</c:formatCode>
                <c:ptCount val="4"/>
                <c:pt idx="3">
                  <c:v>29.9</c:v>
                </c:pt>
              </c:numCache>
            </c:numRef>
          </c:val>
          <c:extLst>
            <c:ext xmlns:c16="http://schemas.microsoft.com/office/drawing/2014/chart" uri="{C3380CC4-5D6E-409C-BE32-E72D297353CC}">
              <c16:uniqueId val="{00000003-E32F-466A-9112-1717663C6E24}"/>
            </c:ext>
          </c:extLst>
        </c:ser>
        <c:dLbls>
          <c:showLegendKey val="0"/>
          <c:showVal val="0"/>
          <c:showCatName val="0"/>
          <c:showSerName val="0"/>
          <c:showPercent val="0"/>
          <c:showBubbleSize val="0"/>
          <c:showLeaderLines val="1"/>
        </c:dLbls>
      </c:pie3DChart>
    </c:plotArea>
    <c:plotVisOnly val="1"/>
    <c:dispBlanksAs val="zero"/>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
          <c:y val="7.2205623154964177E-2"/>
          <c:w val="1"/>
          <c:h val="0.75515428188857625"/>
        </c:manualLayout>
      </c:layout>
      <c:pie3DChart>
        <c:varyColors val="1"/>
        <c:ser>
          <c:idx val="0"/>
          <c:order val="0"/>
          <c:tx>
            <c:strRef>
              <c:f>Лист1!$B$1</c:f>
              <c:strCache>
                <c:ptCount val="1"/>
                <c:pt idx="0">
                  <c:v>Структура налоговых доходов</c:v>
                </c:pt>
              </c:strCache>
            </c:strRef>
          </c:tx>
          <c:dPt>
            <c:idx val="2"/>
            <c:bubble3D val="0"/>
            <c:explosion val="11"/>
            <c:extLst>
              <c:ext xmlns:c16="http://schemas.microsoft.com/office/drawing/2014/chart" uri="{C3380CC4-5D6E-409C-BE32-E72D297353CC}">
                <c16:uniqueId val="{00000000-0703-49E8-8401-88389D3DA0FC}"/>
              </c:ext>
            </c:extLst>
          </c:dPt>
          <c:dLbls>
            <c:dLbl>
              <c:idx val="0"/>
              <c:delete val="1"/>
              <c:extLst>
                <c:ext xmlns:c15="http://schemas.microsoft.com/office/drawing/2012/chart" uri="{CE6537A1-D6FC-4f65-9D91-7224C49458BB}"/>
                <c:ext xmlns:c16="http://schemas.microsoft.com/office/drawing/2014/chart" uri="{C3380CC4-5D6E-409C-BE32-E72D297353CC}">
                  <c16:uniqueId val="{00000001-0703-49E8-8401-88389D3DA0FC}"/>
                </c:ext>
              </c:extLst>
            </c:dLbl>
            <c:dLbl>
              <c:idx val="1"/>
              <c:layout>
                <c:manualLayout>
                  <c:x val="3.112677525908043E-2"/>
                  <c:y val="7.8395778549344403E-2"/>
                </c:manualLayout>
              </c:layout>
              <c:tx>
                <c:rich>
                  <a:bodyPr/>
                  <a:lstStyle/>
                  <a:p>
                    <a:r>
                      <a:rPr lang="en-US" dirty="0"/>
                      <a:t>83,1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703-49E8-8401-88389D3DA0FC}"/>
                </c:ext>
              </c:extLst>
            </c:dLbl>
            <c:dLbl>
              <c:idx val="2"/>
              <c:layout>
                <c:manualLayout>
                  <c:x val="-7.6065247740851744E-2"/>
                  <c:y val="-3.6992389556578152E-2"/>
                </c:manualLayout>
              </c:layout>
              <c:tx>
                <c:rich>
                  <a:bodyPr/>
                  <a:lstStyle/>
                  <a:p>
                    <a:r>
                      <a:rPr lang="en-US" sz="900" dirty="0"/>
                      <a:t>6312,6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703-49E8-8401-88389D3DA0FC}"/>
                </c:ext>
              </c:extLst>
            </c:dLbl>
            <c:spPr>
              <a:noFill/>
              <a:ln>
                <a:noFill/>
              </a:ln>
              <a:effectLst/>
            </c:spPr>
            <c:txPr>
              <a:bodyPr/>
              <a:lstStyle/>
              <a:p>
                <a:pPr>
                  <a:defRPr b="1"/>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Лист1!$A$2:$A$4</c:f>
              <c:strCache>
                <c:ptCount val="3"/>
                <c:pt idx="0">
                  <c:v>Дотации на выравнивание бюджетной обеспеченности
</c:v>
                </c:pt>
                <c:pt idx="1">
                  <c:v>Субвенции бюджетам субъектов Российской Федерации и муниципальных образований
</c:v>
                </c:pt>
                <c:pt idx="2">
                  <c:v>Иные межбюджетные трансферты
</c:v>
                </c:pt>
              </c:strCache>
            </c:strRef>
          </c:cat>
          <c:val>
            <c:numRef>
              <c:f>Лист1!$B$2:$B$4</c:f>
              <c:numCache>
                <c:formatCode>General</c:formatCode>
                <c:ptCount val="3"/>
                <c:pt idx="0">
                  <c:v>6312.6</c:v>
                </c:pt>
                <c:pt idx="1">
                  <c:v>83.1</c:v>
                </c:pt>
                <c:pt idx="2">
                  <c:v>0</c:v>
                </c:pt>
              </c:numCache>
            </c:numRef>
          </c:val>
          <c:extLst>
            <c:ext xmlns:c16="http://schemas.microsoft.com/office/drawing/2014/chart" uri="{C3380CC4-5D6E-409C-BE32-E72D297353CC}">
              <c16:uniqueId val="{00000003-0703-49E8-8401-88389D3DA0FC}"/>
            </c:ext>
          </c:extLst>
        </c:ser>
        <c:dLbls>
          <c:showLegendKey val="0"/>
          <c:showVal val="0"/>
          <c:showCatName val="0"/>
          <c:showSerName val="0"/>
          <c:showPercent val="0"/>
          <c:showBubbleSize val="0"/>
          <c:showLeaderLines val="1"/>
        </c:dLbls>
      </c:pie3DChart>
    </c:plotArea>
    <c:plotVisOnly val="1"/>
    <c:dispBlanksAs val="zero"/>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pieChart>
        <c:varyColors val="1"/>
        <c:ser>
          <c:idx val="0"/>
          <c:order val="0"/>
          <c:tx>
            <c:strRef>
              <c:f>'Структура расходов по отраслям'!$B$4</c:f>
              <c:strCache>
                <c:ptCount val="1"/>
                <c:pt idx="0">
                  <c:v>2020</c:v>
                </c:pt>
              </c:strCache>
            </c:strRef>
          </c:tx>
          <c:explosion val="25"/>
          <c:dLbls>
            <c:dLbl>
              <c:idx val="0"/>
              <c:layout>
                <c:manualLayout>
                  <c:x val="-6.6755551789610415E-2"/>
                  <c:y val="-0.23977571793841038"/>
                </c:manualLayout>
              </c:layout>
              <c:tx>
                <c:rich>
                  <a:bodyPr/>
                  <a:lstStyle/>
                  <a:p>
                    <a:r>
                      <a:rPr lang="en-US" dirty="0">
                        <a:latin typeface="Times New Roman" pitchFamily="18" charset="0"/>
                        <a:cs typeface="Times New Roman" pitchFamily="18" charset="0"/>
                      </a:rPr>
                      <a:t>60,2%</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3823-4F9F-BF6F-9B68E520E5ED}"/>
                </c:ext>
              </c:extLst>
            </c:dLbl>
            <c:dLbl>
              <c:idx val="1"/>
              <c:tx>
                <c:rich>
                  <a:bodyPr/>
                  <a:lstStyle/>
                  <a:p>
                    <a:r>
                      <a:rPr lang="en-US" dirty="0">
                        <a:latin typeface="Times New Roman" pitchFamily="18" charset="0"/>
                        <a:cs typeface="Times New Roman" pitchFamily="18" charset="0"/>
                      </a:rPr>
                      <a:t>0,8%</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BD4B-471D-BBF1-AC6B8340A3CC}"/>
                </c:ext>
              </c:extLst>
            </c:dLbl>
            <c:dLbl>
              <c:idx val="2"/>
              <c:tx>
                <c:rich>
                  <a:bodyPr/>
                  <a:lstStyle/>
                  <a:p>
                    <a:r>
                      <a:rPr lang="en-US" dirty="0"/>
                      <a:t>0,9%</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BD4B-471D-BBF1-AC6B8340A3CC}"/>
                </c:ext>
              </c:extLst>
            </c:dLbl>
            <c:dLbl>
              <c:idx val="3"/>
              <c:delete val="1"/>
              <c:extLst>
                <c:ext xmlns:c15="http://schemas.microsoft.com/office/drawing/2012/chart" uri="{CE6537A1-D6FC-4f65-9D91-7224C49458BB}"/>
                <c:ext xmlns:c16="http://schemas.microsoft.com/office/drawing/2014/chart" uri="{C3380CC4-5D6E-409C-BE32-E72D297353CC}">
                  <c16:uniqueId val="{00000002-BD4B-471D-BBF1-AC6B8340A3CC}"/>
                </c:ext>
              </c:extLst>
            </c:dLbl>
            <c:dLbl>
              <c:idx val="4"/>
              <c:layout>
                <c:manualLayout>
                  <c:x val="-2.6761406355237227E-2"/>
                  <c:y val="-8.4336905251615208E-3"/>
                </c:manualLayout>
              </c:layout>
              <c:tx>
                <c:rich>
                  <a:bodyPr/>
                  <a:lstStyle/>
                  <a:p>
                    <a:r>
                      <a:rPr lang="en-US" dirty="0">
                        <a:latin typeface="Times New Roman" pitchFamily="18" charset="0"/>
                        <a:cs typeface="Times New Roman" pitchFamily="18" charset="0"/>
                      </a:rPr>
                      <a:t>6,9%</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3823-4F9F-BF6F-9B68E520E5ED}"/>
                </c:ext>
              </c:extLst>
            </c:dLbl>
            <c:dLbl>
              <c:idx val="5"/>
              <c:layout>
                <c:manualLayout>
                  <c:x val="4.1788978108225298E-3"/>
                  <c:y val="-0.16054459026900469"/>
                </c:manualLayout>
              </c:layout>
              <c:tx>
                <c:rich>
                  <a:bodyPr/>
                  <a:lstStyle/>
                  <a:p>
                    <a:r>
                      <a:rPr lang="en-US" dirty="0">
                        <a:latin typeface="Times New Roman" pitchFamily="18" charset="0"/>
                        <a:cs typeface="Times New Roman" pitchFamily="18" charset="0"/>
                      </a:rPr>
                      <a:t>30,1%</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3823-4F9F-BF6F-9B68E520E5ED}"/>
                </c:ext>
              </c:extLst>
            </c:dLbl>
            <c:dLbl>
              <c:idx val="6"/>
              <c:layout>
                <c:manualLayout>
                  <c:x val="3.4836841422165414E-3"/>
                  <c:y val="0.30725109358667757"/>
                </c:manualLayout>
              </c:layout>
              <c:tx>
                <c:rich>
                  <a:bodyPr/>
                  <a:lstStyle/>
                  <a:p>
                    <a:r>
                      <a:rPr lang="en-US" dirty="0">
                        <a:latin typeface="Times New Roman" pitchFamily="18" charset="0"/>
                        <a:cs typeface="Times New Roman" pitchFamily="18" charset="0"/>
                      </a:rPr>
                      <a:t>0,2%</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3823-4F9F-BF6F-9B68E520E5ED}"/>
                </c:ext>
              </c:extLst>
            </c:dLbl>
            <c:dLbl>
              <c:idx val="7"/>
              <c:delete val="1"/>
              <c:extLst>
                <c:ext xmlns:c15="http://schemas.microsoft.com/office/drawing/2012/chart" uri="{CE6537A1-D6FC-4f65-9D91-7224C49458BB}"/>
                <c:ext xmlns:c16="http://schemas.microsoft.com/office/drawing/2014/chart" uri="{C3380CC4-5D6E-409C-BE32-E72D297353CC}">
                  <c16:uniqueId val="{00000003-BD4B-471D-BBF1-AC6B8340A3CC}"/>
                </c:ext>
              </c:extLst>
            </c:dLbl>
            <c:dLbl>
              <c:idx val="8"/>
              <c:tx>
                <c:rich>
                  <a:bodyPr/>
                  <a:lstStyle/>
                  <a:p>
                    <a:r>
                      <a:rPr lang="en-US"/>
                      <a:t>0,7%</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35A2-445A-8C50-FB1E0DB7033C}"/>
                </c:ext>
              </c:extLst>
            </c:dLbl>
            <c:spPr>
              <a:noFill/>
              <a:ln>
                <a:noFill/>
              </a:ln>
              <a:effectLst/>
            </c:spPr>
            <c:txPr>
              <a:bodyPr/>
              <a:lstStyle/>
              <a:p>
                <a:pPr>
                  <a:defRPr>
                    <a:latin typeface="Times New Roman" pitchFamily="18" charset="0"/>
                    <a:cs typeface="Times New Roman" pitchFamily="18" charset="0"/>
                  </a:defRPr>
                </a:pPr>
                <a:endParaRPr lang="ru-RU"/>
              </a:p>
            </c:txPr>
            <c:showLegendKey val="0"/>
            <c:showVal val="0"/>
            <c:showCatName val="0"/>
            <c:showSerName val="0"/>
            <c:showPercent val="1"/>
            <c:showBubbleSize val="0"/>
            <c:showLeaderLines val="1"/>
            <c:extLst>
              <c:ext xmlns:c15="http://schemas.microsoft.com/office/drawing/2012/chart" uri="{CE6537A1-D6FC-4f65-9D91-7224C49458BB}"/>
            </c:extLst>
          </c:dLbls>
          <c:cat>
            <c:strRef>
              <c:f>'Структура расходов по отраслям'!$A$5:$A$13</c:f>
              <c:strCache>
                <c:ptCount val="9"/>
                <c:pt idx="0">
                  <c:v>Общегосударственные вопросы</c:v>
                </c:pt>
                <c:pt idx="1">
                  <c:v>Национальная оборона</c:v>
                </c:pt>
                <c:pt idx="2">
                  <c:v>Национальная безопасностоь</c:v>
                </c:pt>
                <c:pt idx="3">
                  <c:v>Национальная экономика</c:v>
                </c:pt>
                <c:pt idx="4">
                  <c:v>Жилищно-коммунальное хозяйство</c:v>
                </c:pt>
                <c:pt idx="5">
                  <c:v>образование</c:v>
                </c:pt>
                <c:pt idx="6">
                  <c:v>Культура, кинематография</c:v>
                </c:pt>
                <c:pt idx="7">
                  <c:v>физическая культура и спорт</c:v>
                </c:pt>
                <c:pt idx="8">
                  <c:v>Социальная политика</c:v>
                </c:pt>
              </c:strCache>
            </c:strRef>
          </c:cat>
          <c:val>
            <c:numRef>
              <c:f>'Структура расходов по отраслям'!$B$5:$B$13</c:f>
              <c:numCache>
                <c:formatCode>0.0</c:formatCode>
                <c:ptCount val="9"/>
                <c:pt idx="0">
                  <c:v>6052.1</c:v>
                </c:pt>
                <c:pt idx="1">
                  <c:v>82.9</c:v>
                </c:pt>
                <c:pt idx="2">
                  <c:v>93.8</c:v>
                </c:pt>
                <c:pt idx="3">
                  <c:v>0</c:v>
                </c:pt>
                <c:pt idx="4">
                  <c:v>695.5</c:v>
                </c:pt>
                <c:pt idx="5">
                  <c:v>15.3</c:v>
                </c:pt>
                <c:pt idx="6">
                  <c:v>3027.1</c:v>
                </c:pt>
                <c:pt idx="7" formatCode="General">
                  <c:v>13</c:v>
                </c:pt>
                <c:pt idx="8">
                  <c:v>70</c:v>
                </c:pt>
              </c:numCache>
            </c:numRef>
          </c:val>
          <c:extLst>
            <c:ext xmlns:c16="http://schemas.microsoft.com/office/drawing/2014/chart" uri="{C3380CC4-5D6E-409C-BE32-E72D297353CC}">
              <c16:uniqueId val="{00000004-3823-4F9F-BF6F-9B68E520E5ED}"/>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62610713880696389"/>
          <c:y val="1.6516879376516622E-2"/>
          <c:w val="0.3543861755453232"/>
          <c:h val="0.97687449640984469"/>
        </c:manualLayout>
      </c:layout>
      <c:overlay val="0"/>
    </c:legend>
    <c:plotVisOnly val="1"/>
    <c:dispBlanksAs val="zero"/>
    <c:showDLblsOverMax val="0"/>
  </c:chart>
  <c:txPr>
    <a:bodyPr/>
    <a:lstStyle/>
    <a:p>
      <a:pPr>
        <a:defRPr sz="1800"/>
      </a:pPr>
      <a:endParaRPr lang="ru-RU"/>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DA3CAC49-80B7-4ED2-ADA0-DC959BDA7A31}" type="datetimeFigureOut">
              <a:rPr lang="ru-RU"/>
              <a:pPr/>
              <a:t>12.02.2021</a:t>
            </a:fld>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4CBEE41-8B28-4AA7-9813-53953AF1987D}" type="slidenum">
              <a:rPr lang="ru-RU"/>
              <a:pPr/>
              <a:t>‹#›</a:t>
            </a:fld>
            <a:endParaRPr lang="ru-RU"/>
          </a:p>
        </p:txBody>
      </p:sp>
    </p:spTree>
    <p:extLst>
      <p:ext uri="{BB962C8B-B14F-4D97-AF65-F5344CB8AC3E}">
        <p14:creationId xmlns:p14="http://schemas.microsoft.com/office/powerpoint/2010/main" val="316279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2F546AAC-9A63-4A4F-85FE-FF89BC26A77C}" type="datetimeFigureOut">
              <a:rPr lang="ru-RU"/>
              <a:pPr/>
              <a:t>12.02.2021</a:t>
            </a:fld>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77EF395-FBB7-42F2-BF0A-7AEDE6C5FF30}" type="slidenum">
              <a:rPr lang="ru-RU"/>
              <a:pPr/>
              <a:t>‹#›</a:t>
            </a:fld>
            <a:endParaRPr lang="ru-RU"/>
          </a:p>
        </p:txBody>
      </p:sp>
    </p:spTree>
    <p:extLst>
      <p:ext uri="{BB962C8B-B14F-4D97-AF65-F5344CB8AC3E}">
        <p14:creationId xmlns:p14="http://schemas.microsoft.com/office/powerpoint/2010/main" val="3667351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7" name="Дата 6"/>
          <p:cNvSpPr>
            <a:spLocks noGrp="1"/>
          </p:cNvSpPr>
          <p:nvPr>
            <p:ph type="dt" sz="half" idx="10"/>
          </p:nvPr>
        </p:nvSpPr>
        <p:spPr/>
        <p:txBody>
          <a:bodyPr/>
          <a:lstStyle/>
          <a:p>
            <a:pPr>
              <a:defRPr/>
            </a:pPr>
            <a:fld id="{42F291A6-B5BA-46A3-8379-87FFC55DC0E3}" type="datetimeFigureOut">
              <a:rPr lang="ru-RU" smtClean="0"/>
              <a:pPr>
                <a:defRPr/>
              </a:pPr>
              <a:t>12.02.2021</a:t>
            </a:fld>
            <a:endParaRPr lang="ru-RU"/>
          </a:p>
        </p:txBody>
      </p:sp>
      <p:sp>
        <p:nvSpPr>
          <p:cNvPr id="20" name="Нижний колонтитул 19"/>
          <p:cNvSpPr>
            <a:spLocks noGrp="1"/>
          </p:cNvSpPr>
          <p:nvPr>
            <p:ph type="ftr" sz="quarter" idx="11"/>
          </p:nvPr>
        </p:nvSpPr>
        <p:spPr/>
        <p:txBody>
          <a:bodyPr/>
          <a:lstStyle/>
          <a:p>
            <a:pPr>
              <a:defRPr/>
            </a:pPr>
            <a:endParaRPr lang="ru-RU"/>
          </a:p>
        </p:txBody>
      </p:sp>
      <p:sp>
        <p:nvSpPr>
          <p:cNvPr id="10" name="Номер слайда 9"/>
          <p:cNvSpPr>
            <a:spLocks noGrp="1"/>
          </p:cNvSpPr>
          <p:nvPr>
            <p:ph type="sldNum" sz="quarter" idx="12"/>
          </p:nvPr>
        </p:nvSpPr>
        <p:spPr/>
        <p:txBody>
          <a:bodyPr/>
          <a:lstStyle/>
          <a:p>
            <a:pPr>
              <a:defRPr/>
            </a:pPr>
            <a:fld id="{139A3653-77B2-4EDF-9457-48A88D63CDB6}" type="slidenum">
              <a:rPr lang="ru-RU" smtClean="0"/>
              <a:pPr>
                <a:defRPr/>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a:defRPr/>
            </a:pPr>
            <a:fld id="{A755F765-080D-4A38-82FC-0AE646C1E4E9}" type="datetimeFigureOut">
              <a:rPr lang="ru-RU" smtClean="0"/>
              <a:pPr>
                <a:defRPr/>
              </a:pPr>
              <a:t>12.02.2021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F583BFB-FF5A-4AFC-AD49-1D67FC1FCCEC}"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a:defRPr/>
            </a:pPr>
            <a:fld id="{4FAED6C3-6D7B-4EFA-B23A-E9491D7E7429}" type="datetimeFigureOut">
              <a:rPr lang="ru-RU" smtClean="0"/>
              <a:pPr>
                <a:defRPr/>
              </a:pPr>
              <a:t>12.02.2021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D1881CC-E07D-492E-AA31-CFFD6118B349}"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a:defRPr/>
            </a:pPr>
            <a:fld id="{FC7D3212-87C7-4CB2-A175-26985089D53A}" type="datetimeFigureOut">
              <a:rPr lang="ru-RU" smtClean="0"/>
              <a:pPr>
                <a:defRPr/>
              </a:pPr>
              <a:t>12.02.2021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927DA52-8609-4CF3-976D-2D8A93914695}"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pPr>
              <a:defRPr/>
            </a:pPr>
            <a:fld id="{8810B672-B7D0-449A-A620-6223B8627FA2}" type="datetimeFigureOut">
              <a:rPr lang="ru-RU" smtClean="0"/>
              <a:pPr>
                <a:defRPr/>
              </a:pPr>
              <a:t>12.02.2021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2CFEBA0A-D762-42AD-B2DA-6523A769CE4D}" type="slidenum">
              <a:rPr lang="ru-RU" smtClean="0"/>
              <a:pPr>
                <a:defRPr/>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pPr>
              <a:defRPr/>
            </a:pPr>
            <a:fld id="{9E399DEB-E318-471B-8C06-C6D87A4EE682}" type="datetimeFigureOut">
              <a:rPr lang="ru-RU" smtClean="0"/>
              <a:pPr>
                <a:defRPr/>
              </a:pPr>
              <a:t>12.02.2021</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7A23BD4D-C30A-44AA-8BE7-73ACB87ECE3F}"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pPr>
              <a:defRPr/>
            </a:pPr>
            <a:fld id="{9B6ACE37-B2D2-44B0-B6B9-6A193B83E61E}" type="datetimeFigureOut">
              <a:rPr lang="ru-RU" smtClean="0"/>
              <a:pPr>
                <a:defRPr/>
              </a:pPr>
              <a:t>12.02.2021</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B225654C-C303-4D46-A01B-1B2D477CCE55}"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pPr>
              <a:defRPr/>
            </a:pPr>
            <a:fld id="{F615D620-9C94-491D-B90D-749815CFEA4B}" type="datetimeFigureOut">
              <a:rPr lang="ru-RU" smtClean="0"/>
              <a:pPr>
                <a:defRPr/>
              </a:pPr>
              <a:t>12.02.2021</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3E4446A4-AB0F-4175-B690-FC5DE0D1378D}"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pPr>
              <a:defRPr/>
            </a:pPr>
            <a:fld id="{E0472137-01E8-45CC-A35B-B7BDB99A54F8}" type="datetimeFigureOut">
              <a:rPr lang="ru-RU" smtClean="0"/>
              <a:pPr>
                <a:defRPr/>
              </a:pPr>
              <a:t>12.02.2021</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5AE50828-2CAB-4D14-8B19-D146112CD79D}" type="slidenum">
              <a:rPr lang="ru-RU" smtClean="0"/>
              <a:pPr>
                <a:defRPr/>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pPr>
              <a:defRPr/>
            </a:pPr>
            <a:fld id="{D5F3AE50-F3B8-4F45-890B-882A6546426C}" type="datetimeFigureOut">
              <a:rPr lang="ru-RU" smtClean="0"/>
              <a:pPr>
                <a:defRPr/>
              </a:pPr>
              <a:t>12.02.2021</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A29BCC13-983E-44E0-B0A1-EA3BE0DC6E1B}"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pPr>
              <a:defRPr/>
            </a:pPr>
            <a:fld id="{11731E96-775B-4EB2-9C40-534E38A926FB}" type="datetimeFigureOut">
              <a:rPr lang="ru-RU" smtClean="0"/>
              <a:pPr>
                <a:defRPr/>
              </a:pPr>
              <a:t>12.02.2021</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CDD1326D-7C3E-4E1D-A9F6-B59B622EB43F}" type="slidenum">
              <a:rPr lang="ru-RU" smtClean="0"/>
              <a:pPr>
                <a:defRPr/>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E56FBC7E-5C50-4362-8944-99741943EE2C}" type="datetimeFigureOut">
              <a:rPr lang="ru-RU" smtClean="0"/>
              <a:pPr>
                <a:defRPr/>
              </a:pPr>
              <a:t>12.02.2021</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7F993312-7490-4D28-911F-AE7DC2059D71}" type="slidenum">
              <a:rPr lang="ru-RU" smtClean="0"/>
              <a:pPr>
                <a:defRPr/>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5.emf"/></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7.pn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1916832"/>
            <a:ext cx="7509986" cy="1828800"/>
          </a:xfrm>
        </p:spPr>
        <p:txBody>
          <a:bodyPr>
            <a:normAutofit fontScale="90000"/>
          </a:bodyPr>
          <a:lstStyle/>
          <a:p>
            <a:pPr algn="ctr" fontAlgn="auto">
              <a:spcAft>
                <a:spcPts val="0"/>
              </a:spcAft>
              <a:defRPr/>
            </a:pPr>
            <a:r>
              <a:rPr lang="ru-RU" sz="2800" dirty="0">
                <a:solidFill>
                  <a:schemeClr val="accent1">
                    <a:lumMod val="50000"/>
                  </a:schemeClr>
                </a:solidFill>
                <a:effectLst/>
              </a:rPr>
              <a:t>О ПРОЕКТЕ БЮДЖЕТА САВДЯНСКОГО СЕЛЬСКОГО ПОСЕЛЕНИЯ ЗАВЕТИНСКОГО РАЙОНА НА </a:t>
            </a:r>
            <a:r>
              <a:rPr lang="ru-RU" sz="4000" dirty="0">
                <a:solidFill>
                  <a:schemeClr val="accent1">
                    <a:lumMod val="50000"/>
                  </a:schemeClr>
                </a:solidFill>
                <a:effectLst/>
              </a:rPr>
              <a:t>2021</a:t>
            </a:r>
            <a:r>
              <a:rPr lang="ru-RU" sz="2800" dirty="0">
                <a:solidFill>
                  <a:schemeClr val="accent1">
                    <a:lumMod val="50000"/>
                  </a:schemeClr>
                </a:solidFill>
                <a:effectLst/>
              </a:rPr>
              <a:t> ГОД И НА ПЛАНОВЫЙ ПЕРИОД </a:t>
            </a:r>
            <a:r>
              <a:rPr lang="ru-RU" sz="4000" dirty="0">
                <a:solidFill>
                  <a:schemeClr val="accent1">
                    <a:lumMod val="50000"/>
                  </a:schemeClr>
                </a:solidFill>
                <a:effectLst/>
              </a:rPr>
              <a:t>2022</a:t>
            </a:r>
            <a:r>
              <a:rPr lang="ru-RU" sz="2800" dirty="0">
                <a:solidFill>
                  <a:schemeClr val="accent1">
                    <a:lumMod val="50000"/>
                  </a:schemeClr>
                </a:solidFill>
                <a:effectLst/>
              </a:rPr>
              <a:t> И </a:t>
            </a:r>
            <a:r>
              <a:rPr lang="ru-RU" sz="4000" dirty="0">
                <a:solidFill>
                  <a:schemeClr val="accent1">
                    <a:lumMod val="50000"/>
                  </a:schemeClr>
                </a:solidFill>
                <a:effectLst/>
              </a:rPr>
              <a:t>2023</a:t>
            </a:r>
            <a:r>
              <a:rPr lang="ru-RU" sz="2800" dirty="0">
                <a:solidFill>
                  <a:schemeClr val="accent1">
                    <a:lumMod val="50000"/>
                  </a:schemeClr>
                </a:solidFill>
                <a:effectLst/>
              </a:rPr>
              <a:t> ГОДОВ</a:t>
            </a:r>
          </a:p>
        </p:txBody>
      </p:sp>
      <p:sp>
        <p:nvSpPr>
          <p:cNvPr id="1028" name="Подзаголовок 2"/>
          <p:cNvSpPr>
            <a:spLocks noGrp="1"/>
          </p:cNvSpPr>
          <p:nvPr>
            <p:ph type="subTitle" idx="1"/>
          </p:nvPr>
        </p:nvSpPr>
        <p:spPr>
          <a:xfrm>
            <a:off x="971600" y="260648"/>
            <a:ext cx="7056437" cy="1296988"/>
          </a:xfrm>
        </p:spPr>
        <p:txBody>
          <a:bodyPr/>
          <a:lstStyle/>
          <a:p>
            <a:pPr marL="136525" algn="ctr">
              <a:lnSpc>
                <a:spcPct val="80000"/>
              </a:lnSpc>
            </a:pPr>
            <a:r>
              <a:rPr lang="ru-RU" sz="1400" dirty="0">
                <a:latin typeface="Times New Roman" panose="02020603050405020304" pitchFamily="18" charset="0"/>
                <a:cs typeface="Times New Roman" panose="02020603050405020304" pitchFamily="18" charset="0"/>
              </a:rPr>
              <a:t>РОССИЙСКАЯ ФЕДЕРАЦИЯ</a:t>
            </a:r>
          </a:p>
          <a:p>
            <a:pPr marL="136525" algn="ctr">
              <a:lnSpc>
                <a:spcPct val="80000"/>
              </a:lnSpc>
            </a:pPr>
            <a:r>
              <a:rPr lang="ru-RU" sz="1400" dirty="0">
                <a:latin typeface="Times New Roman" panose="02020603050405020304" pitchFamily="18" charset="0"/>
                <a:cs typeface="Times New Roman" panose="02020603050405020304" pitchFamily="18" charset="0"/>
              </a:rPr>
              <a:t>РОСТОВСКАЯ ОБЛАСТЬ</a:t>
            </a:r>
          </a:p>
          <a:p>
            <a:pPr marL="136525" algn="ctr">
              <a:lnSpc>
                <a:spcPct val="80000"/>
              </a:lnSpc>
            </a:pPr>
            <a:r>
              <a:rPr lang="ru-RU" sz="1400" dirty="0">
                <a:latin typeface="Times New Roman" panose="02020603050405020304" pitchFamily="18" charset="0"/>
                <a:cs typeface="Times New Roman" panose="02020603050405020304" pitchFamily="18" charset="0"/>
              </a:rPr>
              <a:t>ЗАВЕТИНСКИЙ РАЙОН</a:t>
            </a:r>
          </a:p>
          <a:p>
            <a:pPr marL="136525" algn="ctr">
              <a:lnSpc>
                <a:spcPct val="80000"/>
              </a:lnSpc>
            </a:pPr>
            <a:r>
              <a:rPr lang="ru-RU" sz="1400" dirty="0">
                <a:latin typeface="Times New Roman" panose="02020603050405020304" pitchFamily="18" charset="0"/>
                <a:cs typeface="Times New Roman" panose="02020603050405020304" pitchFamily="18" charset="0"/>
              </a:rPr>
              <a:t>СОБРАНИЕ ДЕПУТАТОВ САВДЯНСКОГО</a:t>
            </a:r>
          </a:p>
          <a:p>
            <a:pPr marL="136525" algn="ctr">
              <a:lnSpc>
                <a:spcPct val="80000"/>
              </a:lnSpc>
            </a:pPr>
            <a:r>
              <a:rPr lang="ru-RU" sz="1400" dirty="0">
                <a:latin typeface="Times New Roman" panose="02020603050405020304" pitchFamily="18" charset="0"/>
                <a:cs typeface="Times New Roman" panose="02020603050405020304" pitchFamily="18" charset="0"/>
              </a:rPr>
              <a:t>СЕЛЬСКОГО ПОСЕЛЕНИЯ</a:t>
            </a:r>
          </a:p>
        </p:txBody>
      </p:sp>
      <p:pic>
        <p:nvPicPr>
          <p:cNvPr id="1026" name="SapphireHiddenControl"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6000" cy="4067175"/>
          </a:xfrm>
          <a:prstGeom prst="rect">
            <a:avLst/>
          </a:prstGeom>
          <a:noFill/>
          <a:ln>
            <a:noFill/>
          </a:ln>
          <a:extLst>
            <a:ext uri="{91240B29-F687-4F45-9708-019B960494DF}">
              <a14:hiddenLine xmlns:a14="http://schemas.microsoft.com/office/drawing/2010/main" w="9525">
                <a:noFill/>
                <a:miter lim="800000"/>
                <a:headEnd/>
                <a:tailEnd/>
              </a14:hiddenLine>
            </a:ext>
          </a:extLst>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3929066"/>
            <a:ext cx="7560840" cy="22537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63" name="Object 15"/>
          <p:cNvGraphicFramePr>
            <a:graphicFrameLocks noChangeAspect="1"/>
          </p:cNvGraphicFramePr>
          <p:nvPr>
            <p:extLst>
              <p:ext uri="{D42A27DB-BD31-4B8C-83A1-F6EECF244321}">
                <p14:modId xmlns:p14="http://schemas.microsoft.com/office/powerpoint/2010/main" val="1309396165"/>
              </p:ext>
            </p:extLst>
          </p:nvPr>
        </p:nvGraphicFramePr>
        <p:xfrm>
          <a:off x="1254125" y="1038225"/>
          <a:ext cx="7610475" cy="4705350"/>
        </p:xfrm>
        <a:graphic>
          <a:graphicData uri="http://schemas.openxmlformats.org/presentationml/2006/ole">
            <mc:AlternateContent xmlns:mc="http://schemas.openxmlformats.org/markup-compatibility/2006">
              <mc:Choice xmlns:v="urn:schemas-microsoft-com:vml" Requires="v">
                <p:oleObj name="Worksheet" r:id="rId3" imgW="5705351" imgH="3524301" progId="Excel.Sheet.8">
                  <p:embed/>
                </p:oleObj>
              </mc:Choice>
              <mc:Fallback>
                <p:oleObj name="Worksheet" r:id="rId3" imgW="5705351" imgH="3524301" progId="Excel.Sheet.8">
                  <p:embed/>
                  <p:pic>
                    <p:nvPicPr>
                      <p:cNvPr id="0" name="Picture 52"/>
                      <p:cNvPicPr>
                        <a:picLocks noChangeAspect="1" noChangeArrowheads="1"/>
                      </p:cNvPicPr>
                      <p:nvPr/>
                    </p:nvPicPr>
                    <p:blipFill>
                      <a:blip r:embed="rId4"/>
                      <a:srcRect/>
                      <a:stretch>
                        <a:fillRect/>
                      </a:stretch>
                    </p:blipFill>
                    <p:spPr bwMode="auto">
                      <a:xfrm>
                        <a:off x="1254125" y="1038225"/>
                        <a:ext cx="7610475" cy="4705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Скругленный прямоугольник 1"/>
          <p:cNvGrpSpPr>
            <a:grpSpLocks/>
          </p:cNvGrpSpPr>
          <p:nvPr/>
        </p:nvGrpSpPr>
        <p:grpSpPr bwMode="auto">
          <a:xfrm>
            <a:off x="115888" y="66675"/>
            <a:ext cx="8832850" cy="854075"/>
            <a:chOff x="73" y="42"/>
            <a:chExt cx="5564" cy="538"/>
          </a:xfrm>
        </p:grpSpPr>
        <p:pic>
          <p:nvPicPr>
            <p:cNvPr id="2055" name="Скругленный прямоугольник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056" name="Text Box 8"/>
            <p:cNvSpPr txBox="1">
              <a:spLocks noChangeArrowheads="1"/>
            </p:cNvSpPr>
            <p:nvPr/>
          </p:nvSpPr>
          <p:spPr bwMode="auto">
            <a:xfrm>
              <a:off x="839" y="139"/>
              <a:ext cx="474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200" dirty="0"/>
                <a:t>Основные характеристики бюджета</a:t>
              </a:r>
            </a:p>
          </p:txBody>
        </p:sp>
      </p:grpSp>
      <p:sp>
        <p:nvSpPr>
          <p:cNvPr id="2060" name="TextBox 8"/>
          <p:cNvSpPr txBox="1">
            <a:spLocks noChangeArrowheads="1"/>
          </p:cNvSpPr>
          <p:nvPr/>
        </p:nvSpPr>
        <p:spPr bwMode="auto">
          <a:xfrm>
            <a:off x="6948488" y="2349500"/>
            <a:ext cx="1079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ru-RU" dirty="0" err="1"/>
              <a:t>тыс.руб</a:t>
            </a:r>
            <a:r>
              <a:rPr lang="ru-RU" dirty="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0" y="0"/>
            <a:ext cx="8832850" cy="854075"/>
            <a:chOff x="73" y="88"/>
            <a:chExt cx="5564" cy="538"/>
          </a:xfrm>
        </p:grpSpPr>
        <p:pic>
          <p:nvPicPr>
            <p:cNvPr id="25601"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560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3050" name="Control 1674"/>
          <p:cNvSpPr>
            <a:spLocks noRot="1" noChangeArrowheads="1" noChangeShapeType="1" noTextEdit="1"/>
          </p:cNvSpPr>
          <p:nvPr/>
        </p:nvSpPr>
        <p:spPr bwMode="auto">
          <a:xfrm>
            <a:off x="7534275" y="2984500"/>
            <a:ext cx="2305050" cy="1657350"/>
          </a:xfrm>
          <a:prstGeom prst="rect">
            <a:avLst/>
          </a:prstGeom>
          <a:noFill/>
          <a:ln w="1">
            <a:miter lim="800000"/>
            <a:headEnd/>
            <a:tailEnd/>
          </a:ln>
        </p:spPr>
        <p:txBody>
          <a:bodyPr/>
          <a:lstStyle/>
          <a:p>
            <a:endParaRPr lang="ru-RU"/>
          </a:p>
        </p:txBody>
      </p:sp>
      <p:sp>
        <p:nvSpPr>
          <p:cNvPr id="103049" name="Control 1673"/>
          <p:cNvSpPr>
            <a:spLocks noRot="1" noChangeArrowheads="1" noChangeShapeType="1" noTextEdit="1"/>
          </p:cNvSpPr>
          <p:nvPr/>
        </p:nvSpPr>
        <p:spPr bwMode="auto">
          <a:xfrm>
            <a:off x="7543800" y="1165225"/>
            <a:ext cx="2286000" cy="1819275"/>
          </a:xfrm>
          <a:prstGeom prst="rect">
            <a:avLst/>
          </a:prstGeom>
          <a:noFill/>
          <a:ln w="1">
            <a:miter lim="800000"/>
            <a:headEnd/>
            <a:tailEnd/>
          </a:ln>
        </p:spPr>
        <p:txBody>
          <a:bodyPr/>
          <a:lstStyle/>
          <a:p>
            <a:endParaRPr lang="ru-RU"/>
          </a:p>
        </p:txBody>
      </p:sp>
      <p:sp>
        <p:nvSpPr>
          <p:cNvPr id="103601" name="Control 2225"/>
          <p:cNvSpPr>
            <a:spLocks noRot="1" noChangeArrowheads="1" noChangeShapeType="1" noTextEdit="1"/>
          </p:cNvSpPr>
          <p:nvPr/>
        </p:nvSpPr>
        <p:spPr bwMode="auto">
          <a:xfrm>
            <a:off x="7642225" y="3738563"/>
            <a:ext cx="2305050" cy="1657350"/>
          </a:xfrm>
          <a:prstGeom prst="rect">
            <a:avLst/>
          </a:prstGeom>
          <a:noFill/>
          <a:ln w="1">
            <a:miter lim="800000"/>
            <a:headEnd/>
            <a:tailEnd/>
          </a:ln>
        </p:spPr>
        <p:txBody>
          <a:bodyPr/>
          <a:lstStyle/>
          <a:p>
            <a:endParaRPr lang="ru-RU"/>
          </a:p>
        </p:txBody>
      </p:sp>
      <p:sp>
        <p:nvSpPr>
          <p:cNvPr id="103602" name="Control 2226"/>
          <p:cNvSpPr>
            <a:spLocks noRot="1" noChangeArrowheads="1" noChangeShapeType="1" noTextEdit="1"/>
          </p:cNvSpPr>
          <p:nvPr/>
        </p:nvSpPr>
        <p:spPr bwMode="auto">
          <a:xfrm>
            <a:off x="7632700" y="1400175"/>
            <a:ext cx="2286000" cy="1819275"/>
          </a:xfrm>
          <a:prstGeom prst="rect">
            <a:avLst/>
          </a:prstGeom>
          <a:noFill/>
          <a:ln w="1">
            <a:miter lim="800000"/>
            <a:headEnd/>
            <a:tailEnd/>
          </a:ln>
        </p:spPr>
        <p:txBody>
          <a:bodyPr/>
          <a:lstStyle/>
          <a:p>
            <a:endParaRPr lang="ru-RU"/>
          </a:p>
        </p:txBody>
      </p:sp>
      <p:graphicFrame>
        <p:nvGraphicFramePr>
          <p:cNvPr id="104126" name="Group 2750"/>
          <p:cNvGraphicFramePr>
            <a:graphicFrameLocks noGrp="1"/>
          </p:cNvGraphicFramePr>
          <p:nvPr>
            <p:extLst>
              <p:ext uri="{D42A27DB-BD31-4B8C-83A1-F6EECF244321}">
                <p14:modId xmlns:p14="http://schemas.microsoft.com/office/powerpoint/2010/main" val="3481417640"/>
              </p:ext>
            </p:extLst>
          </p:nvPr>
        </p:nvGraphicFramePr>
        <p:xfrm>
          <a:off x="1043607" y="1052736"/>
          <a:ext cx="7849692" cy="5715385"/>
        </p:xfrm>
        <a:graphic>
          <a:graphicData uri="http://schemas.openxmlformats.org/drawingml/2006/table">
            <a:tbl>
              <a:tblPr/>
              <a:tblGrid>
                <a:gridCol w="1728292">
                  <a:extLst>
                    <a:ext uri="{9D8B030D-6E8A-4147-A177-3AD203B41FA5}">
                      <a16:colId xmlns:a16="http://schemas.microsoft.com/office/drawing/2014/main" val="20000"/>
                    </a:ext>
                  </a:extLst>
                </a:gridCol>
                <a:gridCol w="792162">
                  <a:extLst>
                    <a:ext uri="{9D8B030D-6E8A-4147-A177-3AD203B41FA5}">
                      <a16:colId xmlns:a16="http://schemas.microsoft.com/office/drawing/2014/main" val="20001"/>
                    </a:ext>
                  </a:extLst>
                </a:gridCol>
                <a:gridCol w="792163">
                  <a:extLst>
                    <a:ext uri="{9D8B030D-6E8A-4147-A177-3AD203B41FA5}">
                      <a16:colId xmlns:a16="http://schemas.microsoft.com/office/drawing/2014/main" val="20002"/>
                    </a:ext>
                  </a:extLst>
                </a:gridCol>
                <a:gridCol w="792162">
                  <a:extLst>
                    <a:ext uri="{9D8B030D-6E8A-4147-A177-3AD203B41FA5}">
                      <a16:colId xmlns:a16="http://schemas.microsoft.com/office/drawing/2014/main" val="20003"/>
                    </a:ext>
                  </a:extLst>
                </a:gridCol>
                <a:gridCol w="865188">
                  <a:extLst>
                    <a:ext uri="{9D8B030D-6E8A-4147-A177-3AD203B41FA5}">
                      <a16:colId xmlns:a16="http://schemas.microsoft.com/office/drawing/2014/main" val="20004"/>
                    </a:ext>
                  </a:extLst>
                </a:gridCol>
                <a:gridCol w="2879725">
                  <a:extLst>
                    <a:ext uri="{9D8B030D-6E8A-4147-A177-3AD203B41FA5}">
                      <a16:colId xmlns:a16="http://schemas.microsoft.com/office/drawing/2014/main" val="20005"/>
                    </a:ext>
                  </a:extLst>
                </a:gridCol>
              </a:tblGrid>
              <a:tr h="2596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a:ln>
                            <a:noFill/>
                          </a:ln>
                          <a:solidFill>
                            <a:schemeClr val="tx1"/>
                          </a:solidFill>
                          <a:effectLst/>
                          <a:latin typeface="Times New Roman" pitchFamily="18" charset="0"/>
                          <a:cs typeface="Times New Roman" pitchFamily="18" charset="0"/>
                        </a:rPr>
                        <a:t>2021</a:t>
                      </a:r>
                      <a:endParaRPr kumimoji="0" lang="ru-RU" sz="1800" b="1" i="0" u="none" strike="noStrike" cap="none" normalizeH="0" baseline="0" dirty="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a:ln>
                            <a:noFill/>
                          </a:ln>
                          <a:solidFill>
                            <a:schemeClr val="tx1"/>
                          </a:solidFill>
                          <a:effectLst/>
                          <a:latin typeface="Times New Roman" pitchFamily="18" charset="0"/>
                          <a:cs typeface="Times New Roman" pitchFamily="18" charset="0"/>
                        </a:rPr>
                        <a:t>2022</a:t>
                      </a:r>
                      <a:endParaRPr kumimoji="0" lang="ru-RU" sz="1800" b="1" i="0" u="none" strike="noStrike" cap="none" normalizeH="0" baseline="0" dirty="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a:ln>
                            <a:noFill/>
                          </a:ln>
                          <a:solidFill>
                            <a:schemeClr val="tx1"/>
                          </a:solidFill>
                          <a:effectLst/>
                          <a:latin typeface="Times New Roman" pitchFamily="18" charset="0"/>
                          <a:cs typeface="Times New Roman" pitchFamily="18" charset="0"/>
                        </a:rPr>
                        <a:t>2023</a:t>
                      </a:r>
                      <a:endParaRPr kumimoji="0" lang="ru-RU" sz="1800" b="1" i="0" u="none" strike="noStrike" cap="none" normalizeH="0" baseline="0" dirty="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2021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3624,1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36,1%</a:t>
                      </a:r>
                      <a:endParaRPr kumimoji="0" lang="ru-RU" sz="1800" b="0" i="0" u="none" strike="noStrike" cap="none" normalizeH="0" baseline="0" dirty="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3741,9</a:t>
                      </a:r>
                      <a:endParaRPr kumimoji="0" lang="ru-RU" sz="1800" b="0" i="0" u="none" strike="noStrike" cap="none" normalizeH="0" baseline="0" dirty="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3837,9</a:t>
                      </a:r>
                      <a:endParaRPr kumimoji="0" lang="ru-RU" sz="1800" b="0" i="0" u="none" strike="noStrike" cap="none" normalizeH="0" baseline="0" dirty="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29,9</a:t>
                      </a:r>
                      <a:endParaRPr kumimoji="0" lang="ru-RU" sz="1800" b="0" i="0" u="none" strike="noStrike" cap="none" normalizeH="0" baseline="0" dirty="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0,3%</a:t>
                      </a:r>
                      <a:endParaRPr kumimoji="0" lang="ru-RU" sz="1800" b="0" i="0" u="none" strike="noStrike" cap="none" normalizeH="0" baseline="0" dirty="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31,1</a:t>
                      </a:r>
                      <a:endParaRPr kumimoji="0" lang="ru-RU" sz="1800" b="0" i="0" u="none" strike="noStrike" cap="none" normalizeH="0" baseline="0" dirty="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32,0</a:t>
                      </a:r>
                      <a:endParaRPr kumimoji="0" lang="ru-RU" sz="1800" b="0" i="0" u="none" strike="noStrike" cap="none" normalizeH="0" baseline="0" dirty="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2"/>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6395,7</a:t>
                      </a:r>
                      <a:endParaRPr kumimoji="0" lang="ru-RU" sz="1800" b="0" i="0" u="none" strike="noStrike" cap="none" normalizeH="0" baseline="0" dirty="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63,6%</a:t>
                      </a:r>
                      <a:endParaRPr kumimoji="0" lang="ru-RU" sz="1800" b="0" i="0" u="none" strike="noStrike" cap="none" normalizeH="0" baseline="0" dirty="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3926,7</a:t>
                      </a:r>
                      <a:endParaRPr kumimoji="0" lang="ru-RU" sz="1800" b="0" i="0" u="none" strike="noStrike" cap="none" normalizeH="0" baseline="0" dirty="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3786,9</a:t>
                      </a:r>
                      <a:endParaRPr kumimoji="0" lang="ru-RU" sz="1800" b="0" i="0" u="none" strike="noStrike" cap="none" normalizeH="0" baseline="0" dirty="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3"/>
                  </a:ext>
                </a:extLst>
              </a:tr>
              <a:tr h="11194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a:ln>
                            <a:noFill/>
                          </a:ln>
                          <a:solidFill>
                            <a:schemeClr val="tx1"/>
                          </a:solidFill>
                          <a:effectLst/>
                          <a:latin typeface="Times New Roman" pitchFamily="18" charset="0"/>
                          <a:cs typeface="Times New Roman" pitchFamily="18" charset="0"/>
                        </a:rPr>
                        <a:t>Итого доходов</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10049,7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7699,7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7656,8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vMerge="1">
                  <a:txBody>
                    <a:bodyPr/>
                    <a:lstStyle/>
                    <a:p>
                      <a:endParaRPr lang="ru-RU"/>
                    </a:p>
                  </a:txBody>
                  <a:tcPr/>
                </a:tc>
                <a:extLst>
                  <a:ext uri="{0D108BD9-81ED-4DB2-BD59-A6C34878D82A}">
                    <a16:rowId xmlns:a16="http://schemas.microsoft.com/office/drawing/2014/main" val="10004"/>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a:ln>
                            <a:noFill/>
                          </a:ln>
                          <a:solidFill>
                            <a:schemeClr val="tx1"/>
                          </a:solidFill>
                          <a:effectLst/>
                          <a:latin typeface="Times New Roman" pitchFamily="18" charset="0"/>
                          <a:cs typeface="Times New Roman" pitchFamily="18" charset="0"/>
                        </a:rPr>
                        <a:t>3624,1</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a:ln>
                            <a:noFill/>
                          </a:ln>
                          <a:solidFill>
                            <a:schemeClr val="tx1"/>
                          </a:solidFill>
                          <a:effectLst/>
                          <a:latin typeface="Times New Roman" pitchFamily="18" charset="0"/>
                          <a:cs typeface="Times New Roman" pitchFamily="18" charset="0"/>
                        </a:rPr>
                        <a:t>3741,9</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a:ln>
                            <a:noFill/>
                          </a:ln>
                          <a:solidFill>
                            <a:schemeClr val="tx1"/>
                          </a:solidFill>
                          <a:effectLst/>
                          <a:latin typeface="Times New Roman" pitchFamily="18" charset="0"/>
                          <a:cs typeface="Times New Roman" pitchFamily="18" charset="0"/>
                        </a:rPr>
                        <a:t>3837,9</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6">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1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Налог на доходы физических лиц</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rgbClr val="000000"/>
                          </a:solidFill>
                          <a:effectLst/>
                          <a:latin typeface="Times New Roman" pitchFamily="18" charset="0"/>
                          <a:cs typeface="Times New Roman" pitchFamily="18" charset="0"/>
                        </a:rPr>
                        <a:t>495,0</a:t>
                      </a:r>
                      <a:endParaRPr kumimoji="0" lang="ru-R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13,7%</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530,0</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545,9</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6"/>
                  </a:ext>
                </a:extLst>
              </a:tr>
              <a:tr h="3386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Constantia" pitchFamily="18" charset="0"/>
                        </a:rPr>
                        <a:t>Единый сельскохозяйственный налог</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a:latin typeface="Times New Roman" pitchFamily="18" charset="0"/>
                          <a:cs typeface="Times New Roman" pitchFamily="18" charset="0"/>
                        </a:rPr>
                        <a:t>2600,0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a:latin typeface="Times New Roman" pitchFamily="18" charset="0"/>
                          <a:cs typeface="Times New Roman" pitchFamily="18" charset="0"/>
                        </a:rPr>
                        <a:t>71,7%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a:latin typeface="Times New Roman" pitchFamily="18" charset="0"/>
                          <a:cs typeface="Times New Roman" pitchFamily="18" charset="0"/>
                        </a:rPr>
                        <a:t>2680,0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a:latin typeface="Times New Roman" pitchFamily="18" charset="0"/>
                          <a:cs typeface="Times New Roman" pitchFamily="18" charset="0"/>
                        </a:rPr>
                        <a:t>2760,0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10"/>
                  </a:ext>
                </a:extLst>
              </a:tr>
              <a:tr h="672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64,3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1,8%</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66,9</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66,9</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7"/>
                  </a:ext>
                </a:extLst>
              </a:tr>
              <a:tr h="6493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Земельный налог</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460,8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12,7%</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460,8</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460,8</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8"/>
                  </a:ext>
                </a:extLst>
              </a:tr>
              <a:tr h="622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Государственная пошлина</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0,1%</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4,3</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9"/>
                  </a:ext>
                </a:extLst>
              </a:tr>
            </a:tbl>
          </a:graphicData>
        </a:graphic>
      </p:graphicFrame>
      <p:graphicFrame>
        <p:nvGraphicFramePr>
          <p:cNvPr id="12" name="Диаграмма 11"/>
          <p:cNvGraphicFramePr/>
          <p:nvPr>
            <p:extLst>
              <p:ext uri="{D42A27DB-BD31-4B8C-83A1-F6EECF244321}">
                <p14:modId xmlns:p14="http://schemas.microsoft.com/office/powerpoint/2010/main" val="1597750783"/>
              </p:ext>
            </p:extLst>
          </p:nvPr>
        </p:nvGraphicFramePr>
        <p:xfrm>
          <a:off x="6156176" y="1400175"/>
          <a:ext cx="2736304" cy="20288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val="1750263265"/>
              </p:ext>
            </p:extLst>
          </p:nvPr>
        </p:nvGraphicFramePr>
        <p:xfrm>
          <a:off x="6000760" y="3544888"/>
          <a:ext cx="2817520" cy="331311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p14="http://schemas.microsoft.com/office/powerpoint/2010/main" val="3452129394"/>
              </p:ext>
            </p:extLst>
          </p:nvPr>
        </p:nvGraphicFramePr>
        <p:xfrm>
          <a:off x="1043608" y="1034573"/>
          <a:ext cx="7992888" cy="3806355"/>
        </p:xfrm>
        <a:graphic>
          <a:graphicData uri="http://schemas.openxmlformats.org/drawingml/2006/table">
            <a:tbl>
              <a:tblPr/>
              <a:tblGrid>
                <a:gridCol w="2433637">
                  <a:extLst>
                    <a:ext uri="{9D8B030D-6E8A-4147-A177-3AD203B41FA5}">
                      <a16:colId xmlns:a16="http://schemas.microsoft.com/office/drawing/2014/main" val="20000"/>
                    </a:ext>
                  </a:extLst>
                </a:gridCol>
                <a:gridCol w="923925">
                  <a:extLst>
                    <a:ext uri="{9D8B030D-6E8A-4147-A177-3AD203B41FA5}">
                      <a16:colId xmlns:a16="http://schemas.microsoft.com/office/drawing/2014/main" val="20001"/>
                    </a:ext>
                  </a:extLst>
                </a:gridCol>
                <a:gridCol w="782638">
                  <a:extLst>
                    <a:ext uri="{9D8B030D-6E8A-4147-A177-3AD203B41FA5}">
                      <a16:colId xmlns:a16="http://schemas.microsoft.com/office/drawing/2014/main" val="20002"/>
                    </a:ext>
                  </a:extLst>
                </a:gridCol>
                <a:gridCol w="854075">
                  <a:extLst>
                    <a:ext uri="{9D8B030D-6E8A-4147-A177-3AD203B41FA5}">
                      <a16:colId xmlns:a16="http://schemas.microsoft.com/office/drawing/2014/main" val="20003"/>
                    </a:ext>
                  </a:extLst>
                </a:gridCol>
                <a:gridCol w="923925">
                  <a:extLst>
                    <a:ext uri="{9D8B030D-6E8A-4147-A177-3AD203B41FA5}">
                      <a16:colId xmlns:a16="http://schemas.microsoft.com/office/drawing/2014/main" val="20004"/>
                    </a:ext>
                  </a:extLst>
                </a:gridCol>
                <a:gridCol w="2074688">
                  <a:extLst>
                    <a:ext uri="{9D8B030D-6E8A-4147-A177-3AD203B41FA5}">
                      <a16:colId xmlns:a16="http://schemas.microsoft.com/office/drawing/2014/main" val="20005"/>
                    </a:ext>
                  </a:extLst>
                </a:gridCol>
              </a:tblGrid>
              <a:tr h="2746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a:ln>
                            <a:noFill/>
                          </a:ln>
                          <a:solidFill>
                            <a:schemeClr val="tx1"/>
                          </a:solidFill>
                          <a:effectLst/>
                          <a:latin typeface="Times New Roman" pitchFamily="18" charset="0"/>
                          <a:cs typeface="Times New Roman" pitchFamily="18" charset="0"/>
                        </a:rPr>
                        <a:t>2021</a:t>
                      </a:r>
                      <a:endParaRPr kumimoji="0" lang="ru-RU" sz="1800" b="1"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a:ln>
                            <a:noFill/>
                          </a:ln>
                          <a:solidFill>
                            <a:schemeClr val="tx1"/>
                          </a:solidFill>
                          <a:effectLst/>
                          <a:latin typeface="Times New Roman" pitchFamily="18" charset="0"/>
                          <a:cs typeface="Times New Roman" pitchFamily="18" charset="0"/>
                        </a:rPr>
                        <a:t>2022</a:t>
                      </a:r>
                      <a:endParaRPr kumimoji="0" lang="ru-RU" sz="1800" b="1"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a:ln>
                            <a:noFill/>
                          </a:ln>
                          <a:solidFill>
                            <a:schemeClr val="tx1"/>
                          </a:solidFill>
                          <a:effectLst/>
                          <a:latin typeface="Times New Roman" pitchFamily="18" charset="0"/>
                          <a:cs typeface="Times New Roman" pitchFamily="18" charset="0"/>
                        </a:rPr>
                        <a:t>2023</a:t>
                      </a:r>
                      <a:endParaRPr kumimoji="0" lang="ru-RU" sz="1800" b="1"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2021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a:ln>
                            <a:noFill/>
                          </a:ln>
                          <a:solidFill>
                            <a:schemeClr val="tx1"/>
                          </a:solidFill>
                          <a:effectLst/>
                          <a:latin typeface="Times New Roman" pitchFamily="18" charset="0"/>
                          <a:cs typeface="Times New Roman" pitchFamily="18" charset="0"/>
                        </a:rPr>
                        <a:t>29,9</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a:ln>
                            <a:noFill/>
                          </a:ln>
                          <a:solidFill>
                            <a:schemeClr val="tx1"/>
                          </a:solidFill>
                          <a:effectLst/>
                          <a:latin typeface="Times New Roman" pitchFamily="18" charset="0"/>
                          <a:cs typeface="Times New Roman" pitchFamily="18" charset="0"/>
                        </a:rPr>
                        <a:t>31,1</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a:ln>
                            <a:noFill/>
                          </a:ln>
                          <a:solidFill>
                            <a:schemeClr val="tx1"/>
                          </a:solidFill>
                          <a:effectLst/>
                          <a:latin typeface="Times New Roman" pitchFamily="18" charset="0"/>
                          <a:cs typeface="Times New Roman" pitchFamily="18" charset="0"/>
                        </a:rPr>
                        <a:t>32</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3">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200" dirty="0">
                          <a:solidFill>
                            <a:srgbClr val="000000"/>
                          </a:solidFill>
                          <a:effectLst/>
                          <a:latin typeface="Times New Roman" panose="02020603050405020304" pitchFamily="18" charset="0"/>
                          <a:ea typeface="Times New Roman" panose="02020603050405020304" pitchFamily="18" charset="0"/>
                        </a:rPr>
                        <a:t>Административные штрафы, установленные законами субъектов Российской Федерации об административных правонарушениях</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29,9</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0,3%</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31,1</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32,0</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2"/>
                  </a:ext>
                </a:extLst>
              </a:tr>
              <a:tr h="479271">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3"/>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a:ln>
                            <a:noFill/>
                          </a:ln>
                          <a:solidFill>
                            <a:schemeClr val="tx1"/>
                          </a:solidFill>
                          <a:effectLst/>
                          <a:latin typeface="Times New Roman" pitchFamily="18" charset="0"/>
                          <a:cs typeface="Times New Roman" pitchFamily="18" charset="0"/>
                        </a:rPr>
                        <a:t>6395,7</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a:ln>
                            <a:noFill/>
                          </a:ln>
                          <a:solidFill>
                            <a:schemeClr val="tx1"/>
                          </a:solidFill>
                          <a:effectLst/>
                          <a:latin typeface="Times New Roman" pitchFamily="18" charset="0"/>
                          <a:cs typeface="Times New Roman" pitchFamily="18" charset="0"/>
                        </a:rPr>
                        <a:t>3926,7</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a:ln>
                            <a:noFill/>
                          </a:ln>
                          <a:solidFill>
                            <a:schemeClr val="tx1"/>
                          </a:solidFill>
                          <a:effectLst/>
                          <a:latin typeface="Times New Roman" pitchFamily="18" charset="0"/>
                          <a:cs typeface="Times New Roman" pitchFamily="18" charset="0"/>
                        </a:rPr>
                        <a:t>3786,9</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Дотации на выравнивание бюджетной обеспеченности</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6312,6</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98,7%</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3838,5</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3786,7</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7"/>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Субвенции бюджетам субъектов Российской Федерации и муниципальных образований</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83,1</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1,3%</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88,2</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cs typeface="Times New Roman" pitchFamily="18" charset="0"/>
                        </a:rPr>
                        <a:t>0,2</a:t>
                      </a: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8"/>
                  </a:ext>
                </a:extLst>
              </a:tr>
              <a:tr h="400050">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9"/>
                  </a:ext>
                </a:extLst>
              </a:tr>
            </a:tbl>
          </a:graphicData>
        </a:graphic>
      </p:graphicFrame>
      <p:graphicFrame>
        <p:nvGraphicFramePr>
          <p:cNvPr id="12" name="Диаграмма 11"/>
          <p:cNvGraphicFramePr/>
          <p:nvPr>
            <p:extLst>
              <p:ext uri="{D42A27DB-BD31-4B8C-83A1-F6EECF244321}">
                <p14:modId xmlns:p14="http://schemas.microsoft.com/office/powerpoint/2010/main" val="1067241413"/>
              </p:ext>
            </p:extLst>
          </p:nvPr>
        </p:nvGraphicFramePr>
        <p:xfrm>
          <a:off x="6970713" y="1528762"/>
          <a:ext cx="2016224" cy="24763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val="3166705854"/>
              </p:ext>
            </p:extLst>
          </p:nvPr>
        </p:nvGraphicFramePr>
        <p:xfrm>
          <a:off x="6876256" y="2492896"/>
          <a:ext cx="2135982" cy="3969853"/>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041400" y="152400"/>
            <a:ext cx="7907338" cy="768350"/>
            <a:chOff x="73" y="96"/>
            <a:chExt cx="5564" cy="484"/>
          </a:xfrm>
        </p:grpSpPr>
        <p:pic>
          <p:nvPicPr>
            <p:cNvPr id="26625"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96"/>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6626" name="Text Box 2"/>
            <p:cNvSpPr txBox="1">
              <a:spLocks noChangeArrowheads="1"/>
            </p:cNvSpPr>
            <p:nvPr/>
          </p:nvSpPr>
          <p:spPr bwMode="auto">
            <a:xfrm>
              <a:off x="133" y="139"/>
              <a:ext cx="5449" cy="368"/>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Структура расходов по программному принципу</a:t>
              </a:r>
            </a:p>
          </p:txBody>
        </p:sp>
      </p:grpSp>
      <p:sp>
        <p:nvSpPr>
          <p:cNvPr id="26630" name="AutoShape 6"/>
          <p:cNvSpPr>
            <a:spLocks noChangeArrowheads="1"/>
          </p:cNvSpPr>
          <p:nvPr/>
        </p:nvSpPr>
        <p:spPr bwMode="auto">
          <a:xfrm rot="5400000">
            <a:off x="4794641" y="-1467408"/>
            <a:ext cx="432271" cy="5472113"/>
          </a:xfrm>
          <a:prstGeom prst="flowChartAlternateProcess">
            <a:avLst/>
          </a:prstGeom>
          <a:solidFill>
            <a:schemeClr val="accent2">
              <a:lumMod val="60000"/>
              <a:lumOff val="40000"/>
            </a:schemeClr>
          </a:solidFill>
          <a:ln w="9525">
            <a:solidFill>
              <a:schemeClr val="tx1"/>
            </a:solidFill>
            <a:miter lim="800000"/>
            <a:headEnd/>
            <a:tailEnd/>
          </a:ln>
          <a:effectLst/>
        </p:spPr>
        <p:txBody>
          <a:bodyPr rot="10800000" vert="eaVert" wrap="none" anchor="ctr"/>
          <a:lstStyle/>
          <a:p>
            <a:pPr algn="ctr"/>
            <a:r>
              <a:rPr lang="ru-RU" sz="2800" b="1" dirty="0">
                <a:latin typeface="Arial" charset="0"/>
              </a:rPr>
              <a:t>БЮДЖЕТ</a:t>
            </a:r>
          </a:p>
        </p:txBody>
      </p:sp>
      <p:sp>
        <p:nvSpPr>
          <p:cNvPr id="26631" name="AutoShape 7"/>
          <p:cNvSpPr>
            <a:spLocks noChangeArrowheads="1"/>
          </p:cNvSpPr>
          <p:nvPr/>
        </p:nvSpPr>
        <p:spPr bwMode="auto">
          <a:xfrm rot="5400000">
            <a:off x="4581223" y="-324789"/>
            <a:ext cx="720229" cy="5059158"/>
          </a:xfrm>
          <a:prstGeom prst="flowChartAlternateProcess">
            <a:avLst/>
          </a:prstGeom>
          <a:solidFill>
            <a:schemeClr val="accent2">
              <a:lumMod val="75000"/>
            </a:schemeClr>
          </a:solidFill>
          <a:ln w="9525">
            <a:solidFill>
              <a:schemeClr val="tx1"/>
            </a:solidFill>
            <a:miter lim="800000"/>
            <a:headEnd/>
            <a:tailEnd/>
          </a:ln>
          <a:effectLst/>
        </p:spPr>
        <p:txBody>
          <a:bodyPr rot="10800000" vert="eaVert" wrap="none" anchor="ctr"/>
          <a:lstStyle/>
          <a:p>
            <a:pPr algn="ctr"/>
            <a:r>
              <a:rPr lang="ru-RU" dirty="0">
                <a:latin typeface="Arial" charset="0"/>
              </a:rPr>
              <a:t>Программные и непрограммные расходы</a:t>
            </a:r>
          </a:p>
        </p:txBody>
      </p:sp>
      <p:sp>
        <p:nvSpPr>
          <p:cNvPr id="26632" name="AutoShape 8"/>
          <p:cNvSpPr>
            <a:spLocks noChangeArrowheads="1"/>
          </p:cNvSpPr>
          <p:nvPr/>
        </p:nvSpPr>
        <p:spPr bwMode="auto">
          <a:xfrm rot="5400000">
            <a:off x="1508918" y="2652206"/>
            <a:ext cx="1368425" cy="2303462"/>
          </a:xfrm>
          <a:prstGeom prst="flowChartAlternateProcess">
            <a:avLst/>
          </a:prstGeom>
          <a:solidFill>
            <a:schemeClr val="bg2">
              <a:lumMod val="90000"/>
            </a:schemeClr>
          </a:solidFill>
          <a:ln w="9525">
            <a:solidFill>
              <a:schemeClr val="tx1"/>
            </a:solidFill>
            <a:miter lim="800000"/>
            <a:headEnd/>
            <a:tailEnd/>
          </a:ln>
          <a:effectLst/>
        </p:spPr>
        <p:txBody>
          <a:bodyPr rot="10800000" vert="eaVert" wrap="none" anchor="ctr"/>
          <a:lstStyle/>
          <a:p>
            <a:pPr algn="ctr"/>
            <a:r>
              <a:rPr lang="ru-RU" sz="1600" dirty="0">
                <a:latin typeface="Arial" charset="0"/>
              </a:rPr>
              <a:t>Муниципальные </a:t>
            </a:r>
          </a:p>
          <a:p>
            <a:pPr algn="ctr"/>
            <a:r>
              <a:rPr lang="ru-RU" sz="1600" dirty="0">
                <a:latin typeface="Arial" charset="0"/>
              </a:rPr>
              <a:t>программы (тыс. руб.)</a:t>
            </a:r>
          </a:p>
          <a:p>
            <a:pPr algn="ctr"/>
            <a:r>
              <a:rPr lang="ru-RU" sz="1600" dirty="0">
                <a:latin typeface="Arial" charset="0"/>
              </a:rPr>
              <a:t>2021 год – 9739,9</a:t>
            </a:r>
          </a:p>
          <a:p>
            <a:pPr algn="ctr"/>
            <a:r>
              <a:rPr lang="ru-RU" sz="1600" dirty="0">
                <a:latin typeface="Arial" charset="0"/>
              </a:rPr>
              <a:t>2022 год – 7373,1</a:t>
            </a:r>
          </a:p>
          <a:p>
            <a:pPr algn="ctr"/>
            <a:r>
              <a:rPr lang="ru-RU" sz="1600" dirty="0">
                <a:latin typeface="Arial" charset="0"/>
              </a:rPr>
              <a:t>2023 год – 7225,6</a:t>
            </a:r>
          </a:p>
        </p:txBody>
      </p:sp>
      <p:sp>
        <p:nvSpPr>
          <p:cNvPr id="26633" name="AutoShape 9"/>
          <p:cNvSpPr>
            <a:spLocks noChangeArrowheads="1"/>
          </p:cNvSpPr>
          <p:nvPr/>
        </p:nvSpPr>
        <p:spPr bwMode="auto">
          <a:xfrm rot="5400000">
            <a:off x="7200901" y="2669382"/>
            <a:ext cx="1295400" cy="2232025"/>
          </a:xfrm>
          <a:prstGeom prst="flowChartAlternateProcess">
            <a:avLst/>
          </a:prstGeom>
          <a:solidFill>
            <a:schemeClr val="bg2">
              <a:lumMod val="90000"/>
            </a:schemeClr>
          </a:solidFill>
          <a:ln w="9525">
            <a:solidFill>
              <a:schemeClr val="tx1"/>
            </a:solidFill>
            <a:miter lim="800000"/>
            <a:headEnd/>
            <a:tailEnd/>
          </a:ln>
          <a:effectLst/>
        </p:spPr>
        <p:txBody>
          <a:bodyPr rot="10800000" vert="eaVert" wrap="none" anchor="ctr"/>
          <a:lstStyle/>
          <a:p>
            <a:pPr algn="ctr"/>
            <a:r>
              <a:rPr lang="ru-RU" sz="1600" dirty="0">
                <a:latin typeface="Arial" charset="0"/>
              </a:rPr>
              <a:t>Непрограммные </a:t>
            </a:r>
          </a:p>
          <a:p>
            <a:pPr algn="ctr"/>
            <a:r>
              <a:rPr lang="ru-RU" sz="1600" dirty="0">
                <a:latin typeface="Arial" charset="0"/>
              </a:rPr>
              <a:t>расходы (тыс. руб.)</a:t>
            </a:r>
          </a:p>
          <a:p>
            <a:pPr algn="ctr"/>
            <a:r>
              <a:rPr lang="ru-RU" sz="1600" dirty="0">
                <a:latin typeface="Arial" charset="0"/>
              </a:rPr>
              <a:t>2021 год – 309,8</a:t>
            </a:r>
          </a:p>
          <a:p>
            <a:pPr algn="ctr"/>
            <a:r>
              <a:rPr lang="ru-RU" sz="1600" dirty="0">
                <a:latin typeface="Arial" charset="0"/>
              </a:rPr>
              <a:t>2022 год – 326,6</a:t>
            </a:r>
          </a:p>
          <a:p>
            <a:pPr algn="ctr"/>
            <a:r>
              <a:rPr lang="ru-RU" sz="1600" dirty="0">
                <a:latin typeface="Arial" charset="0"/>
              </a:rPr>
              <a:t>2023 год – 7225,6</a:t>
            </a:r>
          </a:p>
        </p:txBody>
      </p:sp>
      <p:sp>
        <p:nvSpPr>
          <p:cNvPr id="26634" name="AutoShape 10"/>
          <p:cNvSpPr>
            <a:spLocks noChangeArrowheads="1"/>
          </p:cNvSpPr>
          <p:nvPr/>
        </p:nvSpPr>
        <p:spPr bwMode="auto">
          <a:xfrm rot="5400000">
            <a:off x="7162801" y="4148931"/>
            <a:ext cx="935037" cy="2519363"/>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Общего характера</a:t>
            </a:r>
          </a:p>
          <a:p>
            <a:pPr algn="ctr"/>
            <a:r>
              <a:rPr lang="ru-RU" sz="1600" dirty="0">
                <a:latin typeface="Arial" charset="0"/>
              </a:rPr>
              <a:t>(2021 год – 4 программы,</a:t>
            </a:r>
          </a:p>
          <a:p>
            <a:pPr algn="ctr"/>
            <a:r>
              <a:rPr lang="ru-RU" sz="1600" dirty="0">
                <a:latin typeface="Arial" charset="0"/>
              </a:rPr>
              <a:t>6494,0 тыс. руб.)</a:t>
            </a:r>
          </a:p>
        </p:txBody>
      </p:sp>
      <p:sp>
        <p:nvSpPr>
          <p:cNvPr id="26636" name="AutoShape 12"/>
          <p:cNvSpPr>
            <a:spLocks noChangeArrowheads="1"/>
          </p:cNvSpPr>
          <p:nvPr/>
        </p:nvSpPr>
        <p:spPr bwMode="auto">
          <a:xfrm rot="5400000">
            <a:off x="4248235" y="4004469"/>
            <a:ext cx="1008062" cy="2808287"/>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Обеспечение безопасных </a:t>
            </a:r>
          </a:p>
          <a:p>
            <a:pPr algn="ctr"/>
            <a:r>
              <a:rPr lang="ru-RU" sz="1600" dirty="0">
                <a:latin typeface="Arial" charset="0"/>
              </a:rPr>
              <a:t>условий жизнедеятельности</a:t>
            </a:r>
          </a:p>
          <a:p>
            <a:pPr algn="ctr"/>
            <a:r>
              <a:rPr lang="ru-RU" sz="1600" dirty="0">
                <a:latin typeface="Arial" charset="0"/>
              </a:rPr>
              <a:t>(2021 год – 1 программы, </a:t>
            </a:r>
          </a:p>
          <a:p>
            <a:pPr algn="ctr"/>
            <a:r>
              <a:rPr lang="ru-RU" sz="1600" dirty="0">
                <a:latin typeface="Arial" charset="0"/>
              </a:rPr>
              <a:t>42,0 тыс. руб.)</a:t>
            </a:r>
          </a:p>
        </p:txBody>
      </p:sp>
      <p:sp>
        <p:nvSpPr>
          <p:cNvPr id="26637" name="AutoShape 13"/>
          <p:cNvSpPr>
            <a:spLocks noChangeArrowheads="1"/>
          </p:cNvSpPr>
          <p:nvPr/>
        </p:nvSpPr>
        <p:spPr bwMode="auto">
          <a:xfrm rot="5400000">
            <a:off x="1626070" y="4587306"/>
            <a:ext cx="1283571" cy="1872432"/>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Социальной </a:t>
            </a:r>
          </a:p>
          <a:p>
            <a:pPr algn="ctr"/>
            <a:r>
              <a:rPr lang="ru-RU" sz="1600" dirty="0">
                <a:latin typeface="Arial" charset="0"/>
              </a:rPr>
              <a:t>направленности</a:t>
            </a:r>
          </a:p>
          <a:p>
            <a:pPr algn="ctr"/>
            <a:r>
              <a:rPr lang="ru-RU" sz="1600" dirty="0">
                <a:latin typeface="Arial" charset="0"/>
              </a:rPr>
              <a:t>(2021 год - 2 </a:t>
            </a:r>
          </a:p>
          <a:p>
            <a:pPr algn="ctr"/>
            <a:r>
              <a:rPr lang="ru-RU" sz="1600" dirty="0">
                <a:latin typeface="Arial" charset="0"/>
              </a:rPr>
              <a:t>программы, </a:t>
            </a:r>
          </a:p>
          <a:p>
            <a:pPr algn="ctr"/>
            <a:r>
              <a:rPr lang="ru-RU" sz="1600" dirty="0">
                <a:latin typeface="Arial" charset="0"/>
              </a:rPr>
              <a:t>3097,1 тыс. руб.)</a:t>
            </a:r>
          </a:p>
        </p:txBody>
      </p:sp>
      <p:sp>
        <p:nvSpPr>
          <p:cNvPr id="26638" name="Line 14"/>
          <p:cNvSpPr>
            <a:spLocks noChangeShapeType="1"/>
          </p:cNvSpPr>
          <p:nvPr/>
        </p:nvSpPr>
        <p:spPr bwMode="auto">
          <a:xfrm>
            <a:off x="4734862" y="1556792"/>
            <a:ext cx="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9" name="Freeform 15"/>
          <p:cNvSpPr>
            <a:spLocks/>
          </p:cNvSpPr>
          <p:nvPr/>
        </p:nvSpPr>
        <p:spPr bwMode="auto">
          <a:xfrm>
            <a:off x="7470917" y="2418556"/>
            <a:ext cx="935038" cy="719138"/>
          </a:xfrm>
          <a:custGeom>
            <a:avLst/>
            <a:gdLst>
              <a:gd name="T0" fmla="*/ 0 w 589"/>
              <a:gd name="T1" fmla="*/ 0 h 453"/>
              <a:gd name="T2" fmla="*/ 581 w 589"/>
              <a:gd name="T3" fmla="*/ 1 h 453"/>
              <a:gd name="T4" fmla="*/ 589 w 589"/>
              <a:gd name="T5" fmla="*/ 453 h 453"/>
            </a:gdLst>
            <a:ahLst/>
            <a:cxnLst>
              <a:cxn ang="0">
                <a:pos x="T0" y="T1"/>
              </a:cxn>
              <a:cxn ang="0">
                <a:pos x="T2" y="T3"/>
              </a:cxn>
              <a:cxn ang="0">
                <a:pos x="T4" y="T5"/>
              </a:cxn>
            </a:cxnLst>
            <a:rect l="0" t="0" r="r" b="b"/>
            <a:pathLst>
              <a:path w="589" h="453">
                <a:moveTo>
                  <a:pt x="0" y="0"/>
                </a:moveTo>
                <a:lnTo>
                  <a:pt x="581" y="1"/>
                </a:lnTo>
                <a:lnTo>
                  <a:pt x="589" y="453"/>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0" name="Freeform 16"/>
          <p:cNvSpPr>
            <a:spLocks/>
          </p:cNvSpPr>
          <p:nvPr/>
        </p:nvSpPr>
        <p:spPr bwMode="auto">
          <a:xfrm>
            <a:off x="1825457" y="2418556"/>
            <a:ext cx="579438" cy="725487"/>
          </a:xfrm>
          <a:custGeom>
            <a:avLst/>
            <a:gdLst>
              <a:gd name="T0" fmla="*/ 365 w 365"/>
              <a:gd name="T1" fmla="*/ 3 h 457"/>
              <a:gd name="T2" fmla="*/ 0 w 365"/>
              <a:gd name="T3" fmla="*/ 0 h 457"/>
              <a:gd name="T4" fmla="*/ 2 w 365"/>
              <a:gd name="T5" fmla="*/ 457 h 457"/>
            </a:gdLst>
            <a:ahLst/>
            <a:cxnLst>
              <a:cxn ang="0">
                <a:pos x="T0" y="T1"/>
              </a:cxn>
              <a:cxn ang="0">
                <a:pos x="T2" y="T3"/>
              </a:cxn>
              <a:cxn ang="0">
                <a:pos x="T4" y="T5"/>
              </a:cxn>
            </a:cxnLst>
            <a:rect l="0" t="0" r="r" b="b"/>
            <a:pathLst>
              <a:path w="365" h="457">
                <a:moveTo>
                  <a:pt x="365" y="3"/>
                </a:moveTo>
                <a:lnTo>
                  <a:pt x="0" y="0"/>
                </a:lnTo>
                <a:lnTo>
                  <a:pt x="2" y="457"/>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1" name="Line 17"/>
          <p:cNvSpPr>
            <a:spLocks noChangeShapeType="1"/>
          </p:cNvSpPr>
          <p:nvPr/>
        </p:nvSpPr>
        <p:spPr bwMode="auto">
          <a:xfrm>
            <a:off x="3344862" y="3933056"/>
            <a:ext cx="504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2" name="Line 18"/>
          <p:cNvSpPr>
            <a:spLocks noChangeShapeType="1"/>
          </p:cNvSpPr>
          <p:nvPr/>
        </p:nvSpPr>
        <p:spPr bwMode="auto">
          <a:xfrm>
            <a:off x="1907704" y="4488150"/>
            <a:ext cx="0"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3" name="Line 19"/>
          <p:cNvSpPr>
            <a:spLocks noChangeShapeType="1"/>
          </p:cNvSpPr>
          <p:nvPr/>
        </p:nvSpPr>
        <p:spPr bwMode="auto">
          <a:xfrm>
            <a:off x="2588418" y="4494991"/>
            <a:ext cx="1512888"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4" name="Line 20"/>
          <p:cNvSpPr>
            <a:spLocks noChangeShapeType="1"/>
          </p:cNvSpPr>
          <p:nvPr/>
        </p:nvSpPr>
        <p:spPr bwMode="auto">
          <a:xfrm>
            <a:off x="3294333" y="4433095"/>
            <a:ext cx="4518085" cy="48415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5" name="AutoShape 11"/>
          <p:cNvSpPr>
            <a:spLocks noChangeArrowheads="1"/>
          </p:cNvSpPr>
          <p:nvPr/>
        </p:nvSpPr>
        <p:spPr bwMode="auto">
          <a:xfrm rot="5400000">
            <a:off x="4470233" y="2424112"/>
            <a:ext cx="1081087" cy="2520950"/>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Поддержка отраслей </a:t>
            </a:r>
          </a:p>
          <a:p>
            <a:pPr algn="ctr"/>
            <a:r>
              <a:rPr lang="ru-RU" sz="1600" dirty="0">
                <a:latin typeface="Arial" charset="0"/>
              </a:rPr>
              <a:t>экономики</a:t>
            </a:r>
          </a:p>
          <a:p>
            <a:pPr algn="ctr"/>
            <a:r>
              <a:rPr lang="ru-RU" sz="1600" dirty="0">
                <a:latin typeface="Arial" charset="0"/>
              </a:rPr>
              <a:t>(2021 год – 2 программ,</a:t>
            </a:r>
          </a:p>
          <a:p>
            <a:pPr algn="ctr"/>
            <a:r>
              <a:rPr lang="ru-RU" sz="1600" dirty="0">
                <a:latin typeface="Arial" charset="0"/>
              </a:rPr>
              <a:t>106,8 тыс. руб.)</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475655" y="263187"/>
            <a:ext cx="7477051" cy="768350"/>
            <a:chOff x="73" y="142"/>
            <a:chExt cx="5564" cy="484"/>
          </a:xfrm>
        </p:grpSpPr>
        <p:pic>
          <p:nvPicPr>
            <p:cNvPr id="21510"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1511" name="Text Box 7"/>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000" dirty="0"/>
                <a:t>Структура расходов бюджета по отраслям в 2021 году</a:t>
              </a:r>
            </a:p>
          </p:txBody>
        </p:sp>
      </p:grpSp>
      <p:graphicFrame>
        <p:nvGraphicFramePr>
          <p:cNvPr id="3" name="Object 18"/>
          <p:cNvGraphicFramePr>
            <a:graphicFrameLocks noChangeAspect="1"/>
          </p:cNvGraphicFramePr>
          <p:nvPr>
            <p:extLst>
              <p:ext uri="{D42A27DB-BD31-4B8C-83A1-F6EECF244321}">
                <p14:modId xmlns:p14="http://schemas.microsoft.com/office/powerpoint/2010/main" val="896101199"/>
              </p:ext>
            </p:extLst>
          </p:nvPr>
        </p:nvGraphicFramePr>
        <p:xfrm>
          <a:off x="1048720" y="1196752"/>
          <a:ext cx="7812706" cy="5126937"/>
        </p:xfrm>
        <a:graphic>
          <a:graphicData uri="http://schemas.openxmlformats.org/drawingml/2006/chart">
            <c:chart xmlns:c="http://schemas.openxmlformats.org/drawingml/2006/chart" xmlns:r="http://schemas.openxmlformats.org/officeDocument/2006/relationships" r:id="rId4"/>
          </a:graphicData>
        </a:graphic>
      </p:graphicFrame>
      <p:sp>
        <p:nvSpPr>
          <p:cNvPr id="21524" name="Rectangle 20"/>
          <p:cNvSpPr>
            <a:spLocks noChangeArrowheads="1"/>
          </p:cNvSpPr>
          <p:nvPr/>
        </p:nvSpPr>
        <p:spPr bwMode="auto">
          <a:xfrm flipH="1">
            <a:off x="2627784" y="1296022"/>
            <a:ext cx="86409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ru-RU" sz="1600" dirty="0">
                <a:latin typeface="Arial" charset="0"/>
              </a:rPr>
              <a:t>0,02%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7"/>
          <p:cNvSpPr>
            <a:spLocks noGrp="1"/>
          </p:cNvSpPr>
          <p:nvPr>
            <p:ph idx="1"/>
          </p:nvPr>
        </p:nvSpPr>
        <p:spPr>
          <a:xfrm>
            <a:off x="1403648" y="333375"/>
            <a:ext cx="7199014" cy="6119961"/>
          </a:xfrm>
          <a:gradFill rotWithShape="1">
            <a:gsLst>
              <a:gs pos="0">
                <a:srgbClr val="CCECFF">
                  <a:alpha val="59000"/>
                </a:srgbClr>
              </a:gs>
              <a:gs pos="100000">
                <a:srgbClr val="FFCC66">
                  <a:alpha val="45000"/>
                </a:srgbClr>
              </a:gs>
            </a:gsLst>
            <a:lin ang="5400000" scaled="1"/>
          </a:gradFill>
        </p:spPr>
        <p:txBody>
          <a:bodyPr/>
          <a:lstStyle/>
          <a:p>
            <a:pPr marL="0" indent="0" algn="ctr">
              <a:spcBef>
                <a:spcPct val="0"/>
              </a:spcBef>
              <a:buFont typeface="Wingdings 2" pitchFamily="18" charset="2"/>
              <a:buNone/>
            </a:pPr>
            <a:endParaRPr lang="ru-RU" b="1" dirty="0">
              <a:solidFill>
                <a:srgbClr val="CC0000"/>
              </a:solidFill>
            </a:endParaRPr>
          </a:p>
          <a:p>
            <a:pPr marL="0" indent="0" algn="ctr">
              <a:spcBef>
                <a:spcPct val="0"/>
              </a:spcBef>
              <a:buFont typeface="Wingdings 2" pitchFamily="18" charset="2"/>
              <a:buNone/>
            </a:pPr>
            <a:r>
              <a:rPr lang="ru-RU" b="1" dirty="0">
                <a:solidFill>
                  <a:srgbClr val="CC0000"/>
                </a:solidFill>
                <a:latin typeface="Garamond" pitchFamily="18" charset="0"/>
              </a:rPr>
              <a:t>Уважаемые жители </a:t>
            </a:r>
            <a:r>
              <a:rPr lang="ru-RU" b="1" dirty="0" err="1">
                <a:solidFill>
                  <a:srgbClr val="CC0000"/>
                </a:solidFill>
                <a:latin typeface="Garamond" pitchFamily="18" charset="0"/>
              </a:rPr>
              <a:t>Савдянского</a:t>
            </a:r>
            <a:r>
              <a:rPr lang="ru-RU" b="1" dirty="0">
                <a:solidFill>
                  <a:srgbClr val="CC0000"/>
                </a:solidFill>
                <a:latin typeface="Garamond" pitchFamily="18" charset="0"/>
              </a:rPr>
              <a:t> сельского поселения!</a:t>
            </a:r>
          </a:p>
          <a:p>
            <a:pPr marL="0" indent="0" algn="ctr">
              <a:spcBef>
                <a:spcPct val="0"/>
              </a:spcBef>
              <a:buFont typeface="Wingdings 2" pitchFamily="18" charset="2"/>
              <a:buNone/>
            </a:pPr>
            <a:endParaRPr lang="ru-RU" sz="3200" b="1" dirty="0">
              <a:solidFill>
                <a:srgbClr val="FF0000"/>
              </a:solidFill>
              <a:latin typeface="Garamond" pitchFamily="18" charset="0"/>
            </a:endParaRPr>
          </a:p>
          <a:p>
            <a:pPr marL="174625" indent="185738" algn="just">
              <a:spcBef>
                <a:spcPct val="0"/>
              </a:spcBef>
              <a:buFont typeface="Wingdings 2" pitchFamily="18" charset="2"/>
              <a:buNone/>
              <a:tabLst>
                <a:tab pos="174625" algn="l"/>
                <a:tab pos="8074025" algn="l"/>
              </a:tabLst>
            </a:pPr>
            <a:r>
              <a:rPr lang="ru-RU" sz="1800" dirty="0">
                <a:solidFill>
                  <a:srgbClr val="FF0000"/>
                </a:solidFill>
              </a:rPr>
              <a:t>         </a:t>
            </a:r>
            <a:r>
              <a:rPr lang="ru-RU" sz="1800" dirty="0"/>
              <a:t>Бюджет играет центральную роль в экономике поселения и решении различных проблем в развитии нашей территории. Внимательное изучение бюджета дает представление о намерениях власти, ее политике, распределении ею финансовых ресурсов. Бюджет затрагивает интересы каждого жителя поселения. А если учитывать, что доходы бюджета формируются за счет средств налогоплательщиков, включая граждан, тема открытости, прозрачности, основных направлений расходования средств бюджета, становится актуальной. Мы надеемся, что данная презентация послужит обеспечению роста интереса граждан к вопросам расходования средств. Только при наличии у граждан возможности высказать свое мнение, можно рассчитывать на то, что население будет активно участвовать  в бюджетном процессе.</a:t>
            </a:r>
          </a:p>
          <a:p>
            <a:pPr marL="0" indent="0" algn="just">
              <a:spcBef>
                <a:spcPct val="0"/>
              </a:spcBef>
              <a:buFont typeface="Wingdings 2" pitchFamily="18" charset="2"/>
              <a:buNone/>
            </a:pPr>
            <a:endParaRPr lang="ru-RU" sz="1800"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Прямоугольник 8"/>
          <p:cNvSpPr>
            <a:spLocks noChangeArrowheads="1"/>
          </p:cNvSpPr>
          <p:nvPr/>
        </p:nvSpPr>
        <p:spPr bwMode="auto">
          <a:xfrm>
            <a:off x="1187625" y="260648"/>
            <a:ext cx="756084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solidFill>
                  <a:srgbClr val="1F497D"/>
                </a:solidFill>
              </a:rPr>
              <a:t>ОСНОВНЫЕ ПОНЯТИЯ</a:t>
            </a:r>
          </a:p>
        </p:txBody>
      </p:sp>
      <p:sp>
        <p:nvSpPr>
          <p:cNvPr id="10246" name="Прямоугольник 9"/>
          <p:cNvSpPr>
            <a:spLocks noChangeArrowheads="1"/>
          </p:cNvSpPr>
          <p:nvPr/>
        </p:nvSpPr>
        <p:spPr bwMode="auto">
          <a:xfrm>
            <a:off x="3995936" y="870051"/>
            <a:ext cx="50720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dirty="0">
                <a:solidFill>
                  <a:srgbClr val="1F497D"/>
                </a:solidFill>
                <a:latin typeface="Times New Roman" pitchFamily="18" charset="0"/>
                <a:cs typeface="Times New Roman" pitchFamily="18" charset="0"/>
              </a:rPr>
              <a:t>Бюджет</a:t>
            </a:r>
            <a:r>
              <a:rPr lang="ru-RU" altLang="ru-RU" b="1" dirty="0">
                <a:solidFill>
                  <a:srgbClr val="1F497D"/>
                </a:solidFill>
                <a:latin typeface="Times New Roman" pitchFamily="18" charset="0"/>
                <a:cs typeface="Times New Roman" pitchFamily="18" charset="0"/>
              </a:rPr>
              <a:t> – это план доходов и расходов на определенный период. </a:t>
            </a:r>
            <a:endParaRPr lang="ru-RU" altLang="ru-RU" dirty="0">
              <a:solidFill>
                <a:srgbClr val="1F497D"/>
              </a:solidFill>
              <a:latin typeface="Times New Roman" pitchFamily="18" charset="0"/>
              <a:cs typeface="Times New Roman" pitchFamily="18" charset="0"/>
            </a:endParaRPr>
          </a:p>
        </p:txBody>
      </p:sp>
      <p:sp>
        <p:nvSpPr>
          <p:cNvPr id="10247" name="Прямоугольник 9"/>
          <p:cNvSpPr>
            <a:spLocks noChangeArrowheads="1"/>
          </p:cNvSpPr>
          <p:nvPr/>
        </p:nvSpPr>
        <p:spPr bwMode="auto">
          <a:xfrm>
            <a:off x="1115616" y="3429000"/>
            <a:ext cx="4599384"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dirty="0">
                <a:solidFill>
                  <a:srgbClr val="1F497D"/>
                </a:solidFill>
                <a:latin typeface="Times New Roman" pitchFamily="18" charset="0"/>
                <a:cs typeface="Times New Roman" pitchFamily="18" charset="0"/>
              </a:rPr>
              <a:t>Доходы бюджета</a:t>
            </a:r>
            <a:r>
              <a:rPr lang="ru-RU" altLang="ru-RU" b="1" dirty="0">
                <a:solidFill>
                  <a:srgbClr val="1F497D"/>
                </a:solidFill>
                <a:latin typeface="Times New Roman" pitchFamily="18" charset="0"/>
                <a:cs typeface="Times New Roman" pitchFamily="18" charset="0"/>
              </a:rPr>
              <a:t> – это поступающие </a:t>
            </a:r>
          </a:p>
          <a:p>
            <a:pPr algn="just" eaLnBrk="1" hangingPunct="1"/>
            <a:r>
              <a:rPr lang="ru-RU" altLang="ru-RU" b="1" dirty="0">
                <a:solidFill>
                  <a:srgbClr val="1F497D"/>
                </a:solidFill>
                <a:latin typeface="Times New Roman" pitchFamily="18" charset="0"/>
                <a:cs typeface="Times New Roman" pitchFamily="18" charset="0"/>
              </a:rPr>
              <a:t>в бюджет денежные средства</a:t>
            </a:r>
            <a:endParaRPr lang="ru-RU" altLang="ru-RU" dirty="0">
              <a:solidFill>
                <a:srgbClr val="1F497D"/>
              </a:solidFill>
              <a:latin typeface="Times New Roman" pitchFamily="18" charset="0"/>
              <a:cs typeface="Times New Roman" pitchFamily="18" charset="0"/>
            </a:endParaRPr>
          </a:p>
        </p:txBody>
      </p:sp>
      <p:sp>
        <p:nvSpPr>
          <p:cNvPr id="10248" name="Прямоугольник 9"/>
          <p:cNvSpPr>
            <a:spLocks noChangeArrowheads="1"/>
          </p:cNvSpPr>
          <p:nvPr/>
        </p:nvSpPr>
        <p:spPr bwMode="auto">
          <a:xfrm>
            <a:off x="4572000" y="5000625"/>
            <a:ext cx="42862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a:solidFill>
                  <a:srgbClr val="1F497D"/>
                </a:solidFill>
                <a:latin typeface="Times New Roman" pitchFamily="18" charset="0"/>
                <a:cs typeface="Times New Roman" pitchFamily="18" charset="0"/>
              </a:rPr>
              <a:t>Расходы бюджета</a:t>
            </a:r>
            <a:r>
              <a:rPr lang="ru-RU" altLang="ru-RU" b="1">
                <a:solidFill>
                  <a:srgbClr val="1F497D"/>
                </a:solidFill>
                <a:latin typeface="Times New Roman" pitchFamily="18" charset="0"/>
                <a:cs typeface="Times New Roman" pitchFamily="18" charset="0"/>
              </a:rPr>
              <a:t> – это выплачиваемые из бюджета денежные средства</a:t>
            </a:r>
            <a:endParaRPr lang="ru-RU" altLang="ru-RU">
              <a:solidFill>
                <a:srgbClr val="1F497D"/>
              </a:solidFill>
              <a:latin typeface="Times New Roman" pitchFamily="18" charset="0"/>
              <a:cs typeface="Times New Roman" pitchFamily="18" charset="0"/>
            </a:endParaRPr>
          </a:p>
        </p:txBody>
      </p:sp>
      <p:sp>
        <p:nvSpPr>
          <p:cNvPr id="10249" name="AutoShape 12" descr="Картинки по запросу фото доходы"/>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solidFill>
                <a:prstClr val="black"/>
              </a:solidFill>
            </a:endParaRPr>
          </a:p>
        </p:txBody>
      </p:sp>
      <p:sp>
        <p:nvSpPr>
          <p:cNvPr id="10250" name="AutoShape 14" descr="Картинки по запросу фото доходы"/>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solidFill>
                <a:prstClr val="black"/>
              </a:solidFill>
            </a:endParaRPr>
          </a:p>
        </p:txBody>
      </p:sp>
      <p:pic>
        <p:nvPicPr>
          <p:cNvPr id="10251" name="Picture 16" descr="http://makovka777.ru/wp-content/uploads/2012/04/ehkonomim-byudzh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5" y="646442"/>
            <a:ext cx="2786063"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AutoShape 18" descr="data:image/jpeg;base64,/9j/4AAQSkZJRgABAQAAAQABAAD/2wCEAAkGBxQTEhQUExIWFhUXFxQYFxcYGBgdGBgcFxQXFxgYFxcYHCggGBolHBQUITEhJSkrLi4uFx8zODMsNygtLisBCgoKDg0OGxAQGiwkHCQsLCwsLSwsLCwsLCwsLCwsLCwsLCwsLCwsLCwsLCwsLCwsLCwsLCwsLCwsLCwsLCwsLP/AABEIAMABAAMBIgACEQEDEQH/xAAcAAABBQEBAQAAAAAAAAAAAAAGAAIDBAUHAQj/xAA9EAABAwIEAwYDBgUEAgMAAAABAAIDBBEFEiExBkFREyJhcYGRMkKhFFKxwdHhByNikvAzQ3KCFfEWU7L/xAAaAQACAwEBAAAAAAAAAAAAAAAAAQIEBQMG/8QAJxEAAgIBBAEEAgMBAAAAAAAAAAECEQMEEiExBRMiQVFhoTLh8JH/2gAMAwEAAhEDEQA/AO4pJJIASSSSAEkkkgBJJJIASSSV0AJJJeF1kAeqKW+4TpJLalePfppqgBkEt9FOoYXAi4ClBQB6kkkgBJJJIASSSSAEkkkgBJJJIAS8XqoY3V9lDI8bhpt58km6VjSt0CHE+K9tKYm/BGdT9536BZDxYJlEwga7p879Fj5Jucm2el02FY4pAtjzXRHtGbfMPzVSHFA4XWpiZuCDsgKObs3uZ0Oigo2uCxKbg+T6ySWc/Eug9/0VeXEHdfyW3Z5KjXLwNyon1bRzQ9NiAFtSb7WTWTE7iw6kosKN+OvaTbZWSULipbewN/LWyvQ1Ru0E7aXSsdGy99t0nvsLqnVVcVrF491CcWYABYnloE7DazQimzC6bHKcxB8x5LIgxRxvkhd/25+KcyWpfrlazTVFj2mjPmDgR7L2pc22rgFkzYZM/UzuaOjVHHwpFfvl7/8Ak4/gjkdR+WXJ8cp2DvytvzAN/wAFSZxK22WKKSTpYW+pWhTYFCz4Y2j0V+OEDb6I5C4IwG1Fa++WFkYPNxv9Ar+FUs7XEzTB9+QbYBall6ihOV/B6kkkmQEkkkgBJJJIASSSSAEkkkgBIb40m7jWfeNz5BEaC+Jpc0pv8osFw1EtsGWtHj35UYZcs2smU9XLZZMj7lZNnp4Ror1L7oLx2if2oLGk33sF0mlpGgXdqVI2UA6AKeNuLsrZ5qXCCvC8UZPG2SM3afoeYPin1T2uGUtLvBYeAYDDQtdaRxzb5jpp4cl7iXFUEQ1d9VrnmWbjQ61hZg9yvZGMGrz/AHLmmJfxJvpE0u8tvdDlRj9XMfiyD1JTCzsFVj8MY3H4BMpcfDnWc0AHnf8Ay64vJAf915J8Tda2BY/kPZSG7dg7p5oVCs7lRZOYBB2K0HVULObdL7boBwXGMtmuN2nY9P2Rjh1U1vIFp59EdMZYixVjj3GyO8mkD6qQ1Ep+GD+51vwU1I8BxZc9Rfa3griYmZPa1GcNcY2AjSwLvqbKcUL7gmZ5trYWAPmFZqWEjumxGylZtrumIrl5GriAOnNSkXUc7Be+XNdKJx+YWPRBIla5ekKM6eXNMq6kRtzOBPLQXPsECLAFk5Zja97vggd5uICko3TkkyhgbyDSSR5koEX0kkkAJJJJACSSSQAkkkkARVEmVpd0F1znE6m5JPMo5x+oayB5cbC1vU7LmmIEk5Wi5Wdrp00jY8VBO5MqTXebDf8ABIUrY9SczuvIeSvCn7GPX4nHUrLrJtFUhH5Zo581ukezVeirmo2WdLNey9DlMrmBU4zVT7uyA9N/cqmaBt7yOufE3K04mOAubHyULoi1+YDM0/Rap5tsa1rAwlguRupqUHLnLhbooSSxxeW2adLKyKdgsfl38ECskcwHvAAqhVU5N3lot0V2igc6Q9m0lp30sPS63KXhl8mlyB0aNfUpqLHRkYHipjIY8kxu+F3TwPgujYLiJZYO1afosynwSCAAPcAfujvP9gteCJ27IhGNO/Ke96MUiatdhdTVmQXPw+PJa0UocLtdcHayBTG0XdM58mW1ydGi/MN5rfw+qygFli0i4A29EU0uRKSfCN7MvQVUhqM1re3NTlMkPeARZRx0rQbi9+Zul5lOHqgDx98wFhlsbm+t/JePgJFi4+ie1MmqGN+JwHqEBySsFglmusybHIW8yfIfmVhV3HUcbi1sZNv6hZK0iccUpdIMGOT1zuLjid7xkg7t9QA5xI6bbroEEmZoPUDQ7oTsU8codkiSSSZASSS8KAFdeEqCpq2M+JwH4rGrMcJBDBYbXKq5tZixcSfP18nXHgnk6QLcZYqaibso9WxnlsXc1NhlLlZmf8SZJPHHpp6J9TPp7LJxaj18jbNyGJ44KKMjiCTVgHj+Sw6i5BWljhJDT0v9VnDorM2LbRRdCpY4LKwAvCocj4BsUrR8R0HU6JYZGS5zQC5vIomhwUOGYtuOrtAtKjpWnRgMh6MHdH/ZbO1fJ5zaDbMGe/ul1h0AuVuUvDrI2gvs0Dm46+yI6TBpTu5sI00YLu/uKg4kp/ssBkhhMklxd7u84C+9jumq6Q2qV0Q0sTbfy4nSf1O7jP1Ks1Ebm/6z3BvNkYyt/uOrkJH+IcrxkZAHO2uT+2ib2FbWutLM2MfdFyT5BdNiX8mVXnnJeyIYYsexpe1oow4m1yLZrDc67oRP8QKggtbThzti5wOnncaK7SUNVTx5IHSFmrtRrode7y2KsZxiEEkId2UwAJIFw7xI6KKnt6R0nic6bdfhGFVSVtWQJJQ0GwDW67rdjhqaOHKJ+4x2lzcknlbl5IFqIa6kOUxl3Qi5af0TYW1sws6UQi/eYL39QlKTl2Tx4oY37Tr3DPEYqCWEZZWgHQ7ja46eSKY8Qygkgny5+647wnws5jzIyo1DC5zydtNNPE6LRpeI56V/852dh1ILgbeIcPwUDsGNdx6GEtFO64++bJsXFc81gyF4J3ytuB6kbLRpZGPyyhrXXAIJAOh5LepKtrtAA3wSV/Z13wriIOPoquTd5A8b6aqSn4WfmJdKbHp+yKgkU9pH1ZfBhf8AxaEjvjNpZWaXh2mj+GFvqL/itRIp0R9SX2VWsDdALW6ABTMelK3npf8ALmFX7UN1JAHiUNpK2KnIukpErHmxoDRozePJY1dizj8TrDoNFnZ/J4sfXLLOLR5JvqgjqsVjZzzHoFjVmMvOxDB9fdDdTi4GjR6qrBTz1B7jSR15e6x8vkNRne2H6/1mlj0OPH7p/sv1eKtH9R/zmsSvxo2OuUf5zRbhvBHOd9/6W/meat8U8PQ/Y5GMja3Y7a6Hqp4/F5ZLdkdIHrsMWowVnHa7iE7RsLz15e6OaGpE0TX/ADWGYIexCnbGLACyH3Ys+IksNvDkrOPFHHxFF2V9sN8QALSOqxXgjdYzeNT88Vz1BUw4lZLezCLC67tNnCTRfzlRulWOcdF9Gn3TH40baNSaZzs61Bw/He8hdIertvYaLVY1rRoAAPQBDWJcSyXywwOuRcOfpp94Da3isp/EM0sUlOXRmVwIY/dhvyPj0K1jCCqtx2KNpPefbQ5RoPM7BZmJVNQ8lpcyBhAIdfMDm2BeNt1y6i4xqaIuilYRpYscbbbEHYp7+Jq2tNoYHO2Gbcd3a+zdE0hWbmLOdIx1O17Q/N3Xlo75HI2/EIVOO1dKckkZzA6Xv9CBqET4B/D+pke2WecDvaBp572zch5BGFREQQJGbbXHTS4PNAkjntO7FKxoIPZMsQCSRcE3PiUV8J8CPgc2Y1GaQ3tyb66n6rKqq6ppHlzh2kTjo4fD5EfKQnjjgk2hiLnHbW/sANUBQYmoLXFso2Ot+SCeLOF52ymencZGu1y/MPI8x4KdmH11Y8CQ9kHHY2zH0/VE9JBJTxBgc57R8xBN/cbJUxnKnYjXXLWxlo2Li2393KykZw9NIbzTXJ2awdfHZdMxig+1wPjY7s5PAXBty8lzKrkqqMlskZ8DqWHyI2KAC6KGop4Q3tTG1vwtL++70H5op4T4n7Zwil0ltcEfMBvp1C4+yvrJ/giyj7xFvq79Fo4Rh0kMglfKXPBuAL29TuUUCZ9C02IkaO1H1WlHIHC4tZcXw7iuq7X/AO651ZbXf5bahdBp8Rc0Mdkc0uF8rrXHgQoTyxxxcpPhEowc3SCrMq9TWsZ8RQ/U4y8jcNHgsSoxIDxPX91kajzMFxjRfw+PnL+QS1OOE/ALeJWJV4kN3EkrHdUySGzQT4BXaTAnO1kdlHQan3WY8mp1b4t/pGhHBhwK5f2VanFHHQaKxRYDPNqRlHV35BEVBRMi/wBKIX+8dXe5WrSF4N3G/h+i0MHhl3mf/Ctl8i0qxqjOw3hKJmr/AOY7x29kQRxBosAAPBescCLhOWziwY8aqEUjKyZZ5HcnZ4sHi+qyxZebj9FvXQRxlKe1tya0W9d/wS1EtuNnbR49+ZIA+IZNLBA9YdSi/FySheriWZF8nopqlRjOarjH9nCXH5jYeidFRuc4NaLucQGjqSbBan8TsO+zzQUw/wBqCMOPVzu84+6tQW4zs0tvAMMnJKuRXVfDqe62xTWGyhNpOh44Nqy/jPH4kAYxpcLNAYAQ3ujQjNc38lHhfD+IVjmuydk3cXG3iG7uPnZbeF/ZqWR0LYsjmm2Zw73oTyRD/wCZjiLXmVvdIIGbp4BadowxPhje1rZmNkygAucBc23KH8RxSWjlsYwID8Bb8FvHSwOqWIcVtc4iFhc4k+lydhzWjgZlLXipaCxwFmHUg8z4ckmMibxxHGLtzXcLEaWPgb6FVTi1bWkCGIhuwJ28gTp7K3iWGQQRmaGDMQe8N8vja2ylw/iKOQXzhpHU/geSQFrCcPkp2vbJIJC61xa7WEdPFQYu17Y81LGzMDd4HxEdW/olWcasYHDPnLhYm99PLYeaxafEamcjsWZRe4cb28deaALVBxey15AWub0336cipKzjt8hc2FjnudoTbV3S9tStarw+nmIMsTc2l3DTX0WLFjDKeR0Ri7IX7tuY635oAnwagrXSiZ5LA03ytFzbmLDQBEgr2vP8xoynmOXms2PH447O7YADax2v0B2WHjPGjHuAijubACw3tzI5lNgP4uwirE7ZIGdrGQA0MHeaOhHMImwPgR72tfUnLe5Mbd/VyrcHY48QuEvdcDca62/Jar8ZMlmB9gL2A0uCue/mi09O1j3roIm0lLSN7jBfazN7+J3WVile97MzWAZDa1yTa2qHMV4wgpf5bnXfvlA39ULYnx52jdJA0cw3f1XPPiWaDg+mc8WT05KXyEz69rnta6QAuNhcrepcDaNZHX8BsuHTYuZXFkLC9x8Lldy4ZfMaaLt2hsga0EDXYWBPjZUsHicOPmXuf5LeXyOWfC4CekwpgGlgPBXIqZg2F/ILCiq+z72luh2RA2a4HeG2wWpFKKqPBRlKT7Y2eEkd0AEdTv4aKrG0nVgvc/EfAaX8dx6eKvNPRpPmoKuoLRe4HLrY8ifBNkeSeBhbfYA208easBYRqSHd9wPLL6LQpJvkJ1tdviPJCFRccEL8YUBeBI0XIuD+qKLqKUXUMkFKLR0w5HjmpI4fiESwp6ck2AJJ2A3PkF3Gs4ZppTctIP8ASbKfDMBp4DeOMB33jqfdUlpXf4NWXkYtcLkFv4e8D9gRUVA/m/Iz7l+Z6uKFP4yYSftYltpIwWPi3QrtBesDjPBBVwZR8bO8zztqPVWfTShSM71pSybpHCMIwknUBbstLZuy1sAh/kuaRZ8biHDn6qOuaLFUJo3MFNKjaxHDaavYxwIzlt2kHvj0QnX8KRwOa6eYuBNg3a/qqH2WWMNm1Zr3CTZx/wCI3IRvhdXFiNOWSgZ2/EOY/qaeV1rUebKtFSxsbaJoAI3G/qVr43i8HeL22+442aW6DS3zDdCGIcN1kV2wvzt5HNlIHj1VSj4TLjeomLnc2Nvp5uP5IsKJqjikNdlhYZHdOovrpyHmtOs4Up5yHMcYnuAJaNr9LbLQwigp4gW5C29rObbTxdfVyVbF2Z1cCBrmB0I5HwQAPYfR0cMro7ZnsNi5/XwB280W005bbXKLgkjp59EOT09PXvLA/LUNbdrx8w21HNZs/Cld8LpWhg3dmNreSQBRxHjdO173B9ySTYAfh+qycKqo68ujkivGBdsn3T0BUeG8LQMAdI7tneOjfbn6ohbLGGO1LSLZWtaMvqeSABXFuEIIWPmfO4saNG2Htca2WRS10Qb/AC2Adbbn1RlPUgA5rZSNQdj4WQpWcE9s3t6CQAEm8Z2B6A8kAMxLiJjWEQwnMRqSe60+mrvMkIPgxueOVshlN2uBA/K3jsiWn4FrZP8AVkaweZcfYWRBgvAkMTgXDORzd+iTonGU6q+DcqqCHEadr3xkBwuLizmofov4YwB3ec5w6FdCiaAOgHssrE+JYYdL5ndB+iXIFjCcBhgb3GNaOZsPxXuJ8TwwC18xHsgPF+KZpeeRuvNDTJzI60YMhPPl+6LHQa/+fnrZmxRtIBcPa+t+i6/SuLWgaNAAHt4lc24Jw18IzSODSeQtf9UeUwB1DHOPInQe5/RCCjVbK08y7yUgJIsGADnfn7Ku3MBqWtH+cyvMzTzdJ7/hspCKM7shLe0bcAm9t2jy5hR0s4J7NpJdcWeRbK63Qa2PmtGohc9tgGstq07m/kNAoIHxhl3HLrYt2s7pYbpDNCkrA8HbM02cOh/QqXOsUVzX/wAyLdjddsr2X2BHMcloxy5gCL2Iv7pio9lNtV52yTnKhUks15fgovgdF/tEu2WZ9pS+0Jbh7QY44qGQTxPDbdqHCQ9Q0jKfPUrArW3C1/4lQl9M2Qf7ZJP/ABO/tZBmDYqHNLHnb4Seao6js1tHOlTBiL7XWOuxpA2zEn2zHU+QRdgeDSUPfLj2jxa5FgB/SN/dbdBUdlI1+UOA2HLa2nRRV1ZSx3eS8k65XEDU9SNXK25to64dBDFP3LcbeCY32n8uX4uTuvmh/F8JmpXl8V3xE3IOrmk7+YQ1/wCYc9+WnYXHlb8zyC6XRYkOzjbM7v5QHEfDfzUov7Kmu0q9S8S77OfVXFUpdljjBPqT7WUlPgNVUkGeTs2m1gdTr/Tew9Ub8Q07mRGSnY1x3NhqR4WQ9TYu2Vt81jzB/NdEzLao28L4ajpnuZC4duBY5r5nW1Ia4qpU1AlYYpLlrt+rehH1UEvF3ZgEyNc5o7rrAvb/ANkPR4jNUOy08ZNzq7l6lAh1THU0btf5sR2cNvXoVHHjksptDCSeup/JdE4Ywd0NO2OV+d2pPQX5BakNC1uwA8h+iBnO6Dg6onOaokLR90an35I/wrCo4IxHG0NaPr5lW5nsjF3uDR47+yGMX43jZ3YW5j1SAIpoWgXcQ0dShjFOJoIbhg7R30QfiuNyzXdJJYeeixY5zIcsLC89eSKJJs2cV4jmmvd2RvQFDf2/O7LC3tHdb6BE+GcDyTEOndcdLaeyLDwxDTsY7LlOYWytN3dW3G2iVjSAfC+C5pyHTvsOQtp7FH+B8KwxbBzz4An/APO26LcPwqMAFrQQRcG1/wAVqthAH+WToL+jHpaMt+GIN8yB+FytFlO47v8A7QB9TdTiRuwN/Aar0Ocdme5TENZTNHK56nU+5UrnW8FC+/zSAeDf8KaIxyYT4u/dAz37SPlufL9dlVnpi52Y5Wi2t9b22OlrEa+6tua7m4NHh+6iyt5Au8d/x0SApT1kUYuTmsLi9rDpYbcvol9vOjj8NyHDm030N/mChqadzT8Ldfg8Nb5L7dSPVQMkyuu5wdckZeoPI38rnzSJm8myMuLFU8Ply5WE91wvGfD7p8lpZUyL4BWva6J1jqDsVE2pRNXUbZGlrv8A0gitidC8sd6HkR1XGaa5OkakaMkgcCCAQdCDsQd7rmnEfCjoCXwgvi3LfmZ+oRy2oTZplBpSR0i3Fg3ifCdWwZIZA5m4zEhw/VZkXCYab1Epe77o0F/PmutzRgg30HVczxKjko3nNeWncTZw3Z5rrKNdFvR6rfLbkfAQ0eDRxMY5hYGEMcQRlDgT8IdzOiq4s+MyOzTlwF7RtbqOgve3qhXE+I2Wa0uLgwWYB0Oq8w+irKvSOPsoz8zrj2G5Ue+i+5Qw+6cuQv4Yx0Bwge4EuJy66jwVvG+D4piXNJjcdy3n6JcLcHx0x7QkyS/fd+Q5IsDNPDqukVRharJHJlco9MBcL/h9Aw3eXSH+rb2CMKPDmsADWgAcgNFUxTiCCAd52Z3Qbfug/FeOZZe7EMjfD9lMrB7W4hDALySAW5A6oRxTjw6tgZbxQJW14BvK+56XufRNgp6mo/0Y8g07zv8ANEh0W8SxV79ZpPcqlT9pKbQRk/1OGnsiHDOCGkF0jw490XF3kE7aDRdEw3Cg0WZA46bmzR56oJbTnuE/w+MhDqiQuP3eXoEfYHwpFCO4z7o/H9URUtJJcXaxo56km/hoFaZQG1nSE3BGlhuBsnQWVYKC3JWoqEB2bnr7FWoog0AA3t13T3A20TohZnNpWx6ZyBc2aPc25qYRN5MJ8T+6oYlljcJDK9zxYNZu2/MWaLi40uVpsdmAdnFiLi3Q+JQMQa7+lo8NUwtbzcXH/Oid3fF3uU8F3JoHmfyCAGNFvhZ76fuvHg/M63lp+Kc8fef+SjaW/K0u8f3KQxgDeTS4/wCdV6Q7waPf6p5LjzA8tSqj5mXtcvPQa/QaIGMqIWPBa67r9NSD1HJZ3Zm5uwZwdee4+PwByrWLpDo1oYOrtT/aP1VSupALPc+7m7A6Ajm3KEiSKkchsQ6xLra8mkc79NvZaeG1ZfdrxaRnxDkejh4FVqWivYtaRp8T9wPBo333K0oKUNJdu47uO+n4BCEyQhYfFscRi/mOyuHwHnfpbonY1xEyIWbZz/oP1K5/ieJPe7M92W/M/F5AbNRJqiWOLs9inKkc+6zYptVda5VC00HLAydokab7XamvgaRlyi3Tl7Ifjc+lfmY4OHO2ykquM4ebcp6WVwoW0TwcN0zH5mwRhx55Rf8AZapjDRdxAHj+iCsQ460tG3XqhfFselk1kkyjpfRFA5X2dCxXi6CG4b33IMxXiyefZ2VvQFB5xMONoml568lq4bw1U1Dh2gcG3FxsNUgXJTmr2A2uXu5gan1/dWKLCqypIDWiJnnd34aLo2B8DRRC5aNNyUYUdBGwDUDQbI5A55gH8NmtOZ73Emx0Gv8AcdSj+i4biAsWAi4NiL6jnbmteAAg5Gm42uLAqdrZCDYBugI52N9R7WUqCxtNSBgs1oA02FvJWmsVaWC9wZCNc2+oHTyupIpWi4BJsdfXkgVk+XxSsoDUOPwsProoy55+YDfQC6dioueiaXi9rhVHx6guLtSB0A6fVWGUzRy8UgoUlx8IF7bnb1sqGHxlndkDXPN3AtHd1PeADiS3U39VqObfwWLXwtZd0MbjM63eAJ2BtmPS1wgaNW7j0H1UUrwPif6Xsq9M5j2Ne6QkEXsTYDqLDopGSMHwMLvIfmUAeNlHyRud42t9XJzmyO5tb5Xcfc2CfeQ/K1vmbpfYyfje4+A0H0QMqzRRj/Udm8HG4P8A1Gn0TxMbWZGbePdb7b/RW2QNbsAFXqK6Nm7ggdjOwefifbwYLfU7+ydFSNbqBr1Orv7jqh7FON4ItM4v7n6IWruMpZtIY3u8bWCi5RRLazoNbi0cYJLroKx7jPlmyjX/ADxQ87DK6fU9wH1PuVNT8AOOrzc+Oqg8jfCJqK+TAruJS64jG/Pn/nqskzPcbuBPmV0iHgtjRr+Css4YjHyrk02dFJICqF5LQtemaTyRNFgzW7AKb7ABySUCbyF6dmlo4NDY9BqhLFOGHOzOIDTfQDb1XS30chBzSBtzyA090yTDY8uV5zX1N/orVFKzh9Rgrho1wGo13O9r2VnD+BBIBI8Okuba++x9B6rscVFE2xjhvrva3nqrUcMl/hYBpb8/y9kUFoB8F4TyAZYGt233RLT4O8DWQDyC1fspGrpbX5aAJARju3Lr2vufJOhORVjp4mhwc8vzWuN+fhtqVZY4X7sXkdgnRS6dyG2vgNP8Cnc15A1A3v8AlZMQxpkN7hrRbTrfxTCwfPIdbbH8PdemAX78hPgTZeXjBNmEkdAkB4xzBqGk3bfa+l9voFI17tLR2F+ZsnZ3EDK22puDy9k5jX/MR5AfqgCtTRSgkyFrr9LgDpud1bAPgFGKQcyT5lTtaBoEwGGIHfVSJJj5QNyAgQ9eWWXXcQwRfHI0eoWO/jHPpBBJJ5NNvc2Ci5JdklFsJ2UzBs0DW+y9kmaNyEK5sQm2YyEdXkk+wsns4Ue//Xqnu8GjKPpqlv8Aoe37NWs4hgjHeePcLEn4yLtIIXyeIabe5C1qPhemj1EQJ6u1P1WsyBo2AHkEXIftQEvOIz7NbED1Nz7BMHBD5NZ6h7vAaD2R3lXmVR2/Y9wL0XB1NHtGCep1WpHh7G7NA9FouamEJqKQWyoYh0TDGrZCY5qYWUnRqJ0auuaoXNSaGmUnMTCxXHMUbmJUSs//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solidFill>
                <a:prstClr val="black"/>
              </a:solidFill>
            </a:endParaRPr>
          </a:p>
        </p:txBody>
      </p:sp>
      <p:pic>
        <p:nvPicPr>
          <p:cNvPr id="10253" name="Picture 20" descr="http://www.elcode.ru/f/Operdost/2014/2(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906" y="4509120"/>
            <a:ext cx="3252675" cy="17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16" descr="Картинки по запросу фото поступление доходов"/>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7428" y="2276872"/>
            <a:ext cx="3221037"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100905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403648" y="66676"/>
            <a:ext cx="7545090" cy="738188"/>
            <a:chOff x="73" y="42"/>
            <a:chExt cx="5564" cy="538"/>
          </a:xfrm>
        </p:grpSpPr>
        <p:pic>
          <p:nvPicPr>
            <p:cNvPr id="18433" name="Скругленный прямоугольник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8434" name="Text Box 2"/>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a:t>Доходы бюджета</a:t>
              </a:r>
              <a:endParaRPr lang="ru-RU" sz="2400" b="1" i="1"/>
            </a:p>
          </p:txBody>
        </p:sp>
      </p:grpSp>
      <p:sp>
        <p:nvSpPr>
          <p:cNvPr id="18437" name="TextBox 12"/>
          <p:cNvSpPr txBox="1">
            <a:spLocks noChangeArrowheads="1"/>
          </p:cNvSpPr>
          <p:nvPr/>
        </p:nvSpPr>
        <p:spPr bwMode="auto">
          <a:xfrm>
            <a:off x="3687251" y="981075"/>
            <a:ext cx="4339149" cy="83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1600" dirty="0">
                <a:solidFill>
                  <a:srgbClr val="CC0000"/>
                </a:solidFill>
              </a:rPr>
              <a:t>Поступающие в бюджет денежные средства являются </a:t>
            </a:r>
          </a:p>
          <a:p>
            <a:pPr algn="ctr"/>
            <a:r>
              <a:rPr lang="ru-RU" sz="1600" b="1" dirty="0">
                <a:solidFill>
                  <a:srgbClr val="CC0000"/>
                </a:solidFill>
              </a:rPr>
              <a:t>ДОХОДАМИ БЮДЖЕТА</a:t>
            </a:r>
            <a:endParaRPr lang="ru-RU" sz="1600" dirty="0">
              <a:solidFill>
                <a:srgbClr val="CC0000"/>
              </a:solidFill>
            </a:endParaRPr>
          </a:p>
        </p:txBody>
      </p:sp>
      <p:sp>
        <p:nvSpPr>
          <p:cNvPr id="14" name="Стрелка вниз 13"/>
          <p:cNvSpPr>
            <a:spLocks noChangeArrowheads="1"/>
          </p:cNvSpPr>
          <p:nvPr/>
        </p:nvSpPr>
        <p:spPr bwMode="auto">
          <a:xfrm rot="2358155">
            <a:off x="3812381" y="1915992"/>
            <a:ext cx="223837" cy="1025525"/>
          </a:xfrm>
          <a:prstGeom prst="downArrow">
            <a:avLst>
              <a:gd name="adj1" fmla="val 50000"/>
              <a:gd name="adj2" fmla="val 63378"/>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5" name="Стрелка вниз 14"/>
          <p:cNvSpPr>
            <a:spLocks noChangeArrowheads="1"/>
          </p:cNvSpPr>
          <p:nvPr/>
        </p:nvSpPr>
        <p:spPr bwMode="auto">
          <a:xfrm rot="-2353301">
            <a:off x="7225176" y="1915717"/>
            <a:ext cx="223838" cy="1006475"/>
          </a:xfrm>
          <a:prstGeom prst="downArrow">
            <a:avLst>
              <a:gd name="adj1" fmla="val 50000"/>
              <a:gd name="adj2" fmla="val 50106"/>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6" name="Стрелка вниз 15"/>
          <p:cNvSpPr>
            <a:spLocks noChangeArrowheads="1"/>
          </p:cNvSpPr>
          <p:nvPr/>
        </p:nvSpPr>
        <p:spPr bwMode="auto">
          <a:xfrm>
            <a:off x="5508104" y="1959801"/>
            <a:ext cx="223838" cy="936625"/>
          </a:xfrm>
          <a:prstGeom prst="downArrow">
            <a:avLst>
              <a:gd name="adj1" fmla="val 50000"/>
              <a:gd name="adj2" fmla="val 72084"/>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7" name="Скругленный прямоугольник 16"/>
          <p:cNvSpPr>
            <a:spLocks noChangeArrowheads="1"/>
          </p:cNvSpPr>
          <p:nvPr/>
        </p:nvSpPr>
        <p:spPr bwMode="auto">
          <a:xfrm>
            <a:off x="1187450" y="2997200"/>
            <a:ext cx="2232025"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dirty="0">
                <a:solidFill>
                  <a:srgbClr val="CC0000"/>
                </a:solidFill>
                <a:latin typeface="Constantia" pitchFamily="18" charset="0"/>
              </a:rPr>
              <a:t>НАЛОГИ</a:t>
            </a:r>
            <a:r>
              <a:rPr lang="ru-RU" sz="1400" dirty="0">
                <a:latin typeface="Constantia" pitchFamily="18" charset="0"/>
              </a:rPr>
              <a:t> – часть доходов граждан и организаций, которые они обязаны заплатить государству (например, налог на доходы физических лиц, налог на прибыль, налог на имущество физических лиц, земельный налог, транспортный налог и др.)</a:t>
            </a:r>
          </a:p>
        </p:txBody>
      </p:sp>
      <p:sp>
        <p:nvSpPr>
          <p:cNvPr id="18" name="Скругленный прямоугольник 17"/>
          <p:cNvSpPr>
            <a:spLocks noChangeArrowheads="1"/>
          </p:cNvSpPr>
          <p:nvPr/>
        </p:nvSpPr>
        <p:spPr bwMode="auto">
          <a:xfrm>
            <a:off x="3924300" y="2997200"/>
            <a:ext cx="2303463"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НЕНАЛОГОВЫЕ ДОХОДЫ</a:t>
            </a:r>
            <a:r>
              <a:rPr lang="ru-RU" sz="1400" b="1">
                <a:latin typeface="Constantia" pitchFamily="18" charset="0"/>
              </a:rPr>
              <a:t> </a:t>
            </a:r>
            <a:r>
              <a:rPr lang="ru-RU" sz="1400">
                <a:latin typeface="Constantia" pitchFamily="18" charset="0"/>
              </a:rPr>
              <a:t>– платежи в виде штрафов, санкций за нарушение законодательства, платежи за пользование имуществом государства, средства самообложения граждан</a:t>
            </a:r>
          </a:p>
        </p:txBody>
      </p:sp>
      <p:sp>
        <p:nvSpPr>
          <p:cNvPr id="19" name="Скругленный прямоугольник 18"/>
          <p:cNvSpPr>
            <a:spLocks noChangeArrowheads="1"/>
          </p:cNvSpPr>
          <p:nvPr/>
        </p:nvSpPr>
        <p:spPr bwMode="auto">
          <a:xfrm>
            <a:off x="6588125" y="3068638"/>
            <a:ext cx="2303463" cy="3313112"/>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dirty="0">
                <a:solidFill>
                  <a:srgbClr val="CC0000"/>
                </a:solidFill>
                <a:latin typeface="Constantia" pitchFamily="18" charset="0"/>
              </a:rPr>
              <a:t>БЕЗВОЗМЕЗДНЫЕ ПОСТУПЛЕНИЯ</a:t>
            </a:r>
            <a:r>
              <a:rPr lang="ru-RU" sz="1400" b="1" dirty="0">
                <a:latin typeface="Constantia" pitchFamily="18" charset="0"/>
              </a:rPr>
              <a:t> </a:t>
            </a:r>
            <a:r>
              <a:rPr lang="ru-RU" sz="1400" dirty="0">
                <a:latin typeface="Constantia" pitchFamily="18" charset="0"/>
              </a:rPr>
              <a:t>– средства, которые поступают в бюджет безвозмездно (денежные средства, поступающие из вышестоящего бюджета (например, дотация из муниципального бюджета), а также безвозмездные перечисления от физических и юридических лиц) </a:t>
            </a:r>
          </a:p>
        </p:txBody>
      </p:sp>
      <p:pic>
        <p:nvPicPr>
          <p:cNvPr id="18466" name="Picture 34" descr="imagesCAXB4YM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965" y="1183250"/>
            <a:ext cx="2338510" cy="15838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331640" y="260648"/>
            <a:ext cx="7533943" cy="504527"/>
            <a:chOff x="73" y="42"/>
            <a:chExt cx="5564" cy="538"/>
          </a:xfrm>
        </p:grpSpPr>
        <p:pic>
          <p:nvPicPr>
            <p:cNvPr id="81925" name="Скругленный прямоугольник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81926" name="Text Box 6"/>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t>Расходы бюджета</a:t>
              </a:r>
              <a:endParaRPr lang="ru-RU" i="1"/>
            </a:p>
          </p:txBody>
        </p:sp>
      </p:grpSp>
      <p:sp>
        <p:nvSpPr>
          <p:cNvPr id="81927" name="Rectangle 7"/>
          <p:cNvSpPr>
            <a:spLocks noChangeArrowheads="1"/>
          </p:cNvSpPr>
          <p:nvPr/>
        </p:nvSpPr>
        <p:spPr bwMode="auto">
          <a:xfrm>
            <a:off x="179388" y="765175"/>
            <a:ext cx="8713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atin typeface="Arial" charset="0"/>
              </a:rPr>
              <a:t>Выплачиваемые из бюджета денежные средства называются </a:t>
            </a:r>
          </a:p>
          <a:p>
            <a:pPr algn="ctr"/>
            <a:r>
              <a:rPr lang="ru-RU" b="1">
                <a:latin typeface="Arial" charset="0"/>
              </a:rPr>
              <a:t>РАСХОДАМИ БЮДЖЕТА</a:t>
            </a:r>
          </a:p>
        </p:txBody>
      </p:sp>
      <p:sp>
        <p:nvSpPr>
          <p:cNvPr id="81929" name="Прямоугольник 29"/>
          <p:cNvSpPr>
            <a:spLocks noChangeArrowheads="1"/>
          </p:cNvSpPr>
          <p:nvPr/>
        </p:nvSpPr>
        <p:spPr bwMode="auto">
          <a:xfrm>
            <a:off x="971550" y="2636838"/>
            <a:ext cx="22320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культуру, </a:t>
            </a:r>
          </a:p>
          <a:p>
            <a:pPr algn="ctr"/>
            <a:r>
              <a:rPr lang="ru-RU" sz="1300" b="1">
                <a:latin typeface="Constantia" pitchFamily="18" charset="0"/>
              </a:rPr>
              <a:t>кинематографию</a:t>
            </a:r>
          </a:p>
        </p:txBody>
      </p:sp>
      <p:sp>
        <p:nvSpPr>
          <p:cNvPr id="81930" name="Прямоугольник 35"/>
          <p:cNvSpPr>
            <a:spLocks noChangeArrowheads="1"/>
          </p:cNvSpPr>
          <p:nvPr/>
        </p:nvSpPr>
        <p:spPr bwMode="auto">
          <a:xfrm>
            <a:off x="986446" y="4437112"/>
            <a:ext cx="24479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жилищно-коммунальное</a:t>
            </a:r>
            <a:r>
              <a:rPr lang="ru-RU" sz="1000" b="1" dirty="0">
                <a:latin typeface="Constantia" pitchFamily="18" charset="0"/>
              </a:rPr>
              <a:t> </a:t>
            </a:r>
            <a:r>
              <a:rPr lang="ru-RU" sz="1300" b="1" dirty="0">
                <a:latin typeface="Constantia" pitchFamily="18" charset="0"/>
              </a:rPr>
              <a:t>хозяйство</a:t>
            </a:r>
          </a:p>
        </p:txBody>
      </p:sp>
      <p:sp>
        <p:nvSpPr>
          <p:cNvPr id="81931" name="Прямоугольник 31"/>
          <p:cNvSpPr>
            <a:spLocks noChangeArrowheads="1"/>
          </p:cNvSpPr>
          <p:nvPr/>
        </p:nvSpPr>
        <p:spPr bwMode="auto">
          <a:xfrm>
            <a:off x="3563938" y="2636838"/>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национальную оборону</a:t>
            </a:r>
          </a:p>
        </p:txBody>
      </p:sp>
      <p:sp>
        <p:nvSpPr>
          <p:cNvPr id="81933" name="Прямоугольник 42"/>
          <p:cNvSpPr>
            <a:spLocks noChangeArrowheads="1"/>
          </p:cNvSpPr>
          <p:nvPr/>
        </p:nvSpPr>
        <p:spPr bwMode="auto">
          <a:xfrm>
            <a:off x="6084888" y="2708275"/>
            <a:ext cx="2015504"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национальную безопасность</a:t>
            </a:r>
          </a:p>
        </p:txBody>
      </p:sp>
      <p:sp>
        <p:nvSpPr>
          <p:cNvPr id="81934" name="Прямоугольник 26"/>
          <p:cNvSpPr>
            <a:spLocks noChangeArrowheads="1"/>
          </p:cNvSpPr>
          <p:nvPr/>
        </p:nvSpPr>
        <p:spPr bwMode="auto">
          <a:xfrm>
            <a:off x="6084888" y="4451937"/>
            <a:ext cx="2087562" cy="47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200" b="1" dirty="0">
                <a:latin typeface="Constantia" pitchFamily="18" charset="0"/>
              </a:rPr>
              <a:t>на общегосударственные вопросы</a:t>
            </a:r>
            <a:r>
              <a:rPr lang="ru-RU" sz="1300" b="1" dirty="0">
                <a:latin typeface="Constantia" pitchFamily="18" charset="0"/>
              </a:rPr>
              <a:t> </a:t>
            </a:r>
          </a:p>
        </p:txBody>
      </p:sp>
      <p:sp>
        <p:nvSpPr>
          <p:cNvPr id="81935" name="Прямоугольник 28"/>
          <p:cNvSpPr>
            <a:spLocks noChangeArrowheads="1"/>
          </p:cNvSpPr>
          <p:nvPr/>
        </p:nvSpPr>
        <p:spPr bwMode="auto">
          <a:xfrm>
            <a:off x="3610119" y="4451937"/>
            <a:ext cx="2214578"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социальную политику</a:t>
            </a:r>
          </a:p>
        </p:txBody>
      </p:sp>
      <p:pic>
        <p:nvPicPr>
          <p:cNvPr id="81939" name="Picture 1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73225" y="1412875"/>
            <a:ext cx="2016125" cy="1158692"/>
          </a:xfrm>
          <a:prstGeom prst="rect">
            <a:avLst/>
          </a:prstGeom>
          <a:noFill/>
          <a:extLst>
            <a:ext uri="{909E8E84-426E-40DD-AFC4-6F175D3DCCD1}">
              <a14:hiddenFill xmlns:a14="http://schemas.microsoft.com/office/drawing/2010/main">
                <a:solidFill>
                  <a:srgbClr val="FFFFFF"/>
                </a:solidFill>
              </a14:hiddenFill>
            </a:ext>
          </a:extLst>
        </p:spPr>
      </p:pic>
      <p:pic>
        <p:nvPicPr>
          <p:cNvPr id="81940" name="Picture 20"/>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664109" y="1412875"/>
            <a:ext cx="1915954" cy="1296988"/>
          </a:xfrm>
          <a:prstGeom prst="rect">
            <a:avLst/>
          </a:prstGeom>
          <a:noFill/>
          <a:extLst>
            <a:ext uri="{909E8E84-426E-40DD-AFC4-6F175D3DCCD1}">
              <a14:hiddenFill xmlns:a14="http://schemas.microsoft.com/office/drawing/2010/main">
                <a:solidFill>
                  <a:srgbClr val="FFFFFF"/>
                </a:solidFill>
              </a14:hiddenFill>
            </a:ext>
          </a:extLst>
        </p:spPr>
      </p:pic>
      <p:pic>
        <p:nvPicPr>
          <p:cNvPr id="81941" name="Picture 21"/>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232099" y="1412875"/>
            <a:ext cx="1793139" cy="1343025"/>
          </a:xfrm>
          <a:prstGeom prst="rect">
            <a:avLst/>
          </a:prstGeom>
          <a:noFill/>
          <a:extLst>
            <a:ext uri="{909E8E84-426E-40DD-AFC4-6F175D3DCCD1}">
              <a14:hiddenFill xmlns:a14="http://schemas.microsoft.com/office/drawing/2010/main">
                <a:solidFill>
                  <a:srgbClr val="FFFFFF"/>
                </a:solidFill>
              </a14:hiddenFill>
            </a:ext>
          </a:extLst>
        </p:spPr>
      </p:pic>
      <p:pic>
        <p:nvPicPr>
          <p:cNvPr id="81942" name="Picture 22" descr="жкх"/>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4425" y="3141663"/>
            <a:ext cx="2089150" cy="1239837"/>
          </a:xfrm>
          <a:prstGeom prst="rect">
            <a:avLst/>
          </a:prstGeom>
          <a:noFill/>
          <a:extLst>
            <a:ext uri="{909E8E84-426E-40DD-AFC4-6F175D3DCCD1}">
              <a14:hiddenFill xmlns:a14="http://schemas.microsoft.com/office/drawing/2010/main">
                <a:solidFill>
                  <a:srgbClr val="FFFFFF"/>
                </a:solidFill>
              </a14:hiddenFill>
            </a:ext>
          </a:extLst>
        </p:spPr>
      </p:pic>
      <p:pic>
        <p:nvPicPr>
          <p:cNvPr id="81944" name="Picture 24" descr="очки"/>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84888" y="3226387"/>
            <a:ext cx="2087562" cy="1225550"/>
          </a:xfrm>
          <a:prstGeom prst="rect">
            <a:avLst/>
          </a:prstGeom>
          <a:noFill/>
          <a:extLst>
            <a:ext uri="{909E8E84-426E-40DD-AFC4-6F175D3DCCD1}">
              <a14:hiddenFill xmlns:a14="http://schemas.microsoft.com/office/drawing/2010/main">
                <a:solidFill>
                  <a:srgbClr val="FFFFFF"/>
                </a:solidFill>
              </a14:hiddenFill>
            </a:ext>
          </a:extLst>
        </p:spPr>
      </p:pic>
      <p:pic>
        <p:nvPicPr>
          <p:cNvPr id="81946" name="Picture 26"/>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3664109" y="3141663"/>
            <a:ext cx="2065125" cy="123983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1\Desktop\iMRR3Z6MC.jpg"/>
          <p:cNvPicPr>
            <a:picLocks noChangeAspect="1" noChangeArrowheads="1"/>
          </p:cNvPicPr>
          <p:nvPr/>
        </p:nvPicPr>
        <p:blipFill>
          <a:blip r:embed="rId10" cstate="print"/>
          <a:srcRect/>
          <a:stretch>
            <a:fillRect/>
          </a:stretch>
        </p:blipFill>
        <p:spPr bwMode="auto">
          <a:xfrm>
            <a:off x="1071538" y="5000636"/>
            <a:ext cx="2071702" cy="1357322"/>
          </a:xfrm>
          <a:prstGeom prst="rect">
            <a:avLst/>
          </a:prstGeom>
          <a:noFill/>
        </p:spPr>
      </p:pic>
      <p:pic>
        <p:nvPicPr>
          <p:cNvPr id="21" name="Picture 1" descr="C:\Users\1\Desktop\iRIN2965Q.jpg"/>
          <p:cNvPicPr>
            <a:picLocks noChangeAspect="1" noChangeArrowheads="1"/>
          </p:cNvPicPr>
          <p:nvPr/>
        </p:nvPicPr>
        <p:blipFill>
          <a:blip r:embed="rId11"/>
          <a:srcRect/>
          <a:stretch>
            <a:fillRect/>
          </a:stretch>
        </p:blipFill>
        <p:spPr bwMode="auto">
          <a:xfrm>
            <a:off x="6000760" y="4929198"/>
            <a:ext cx="2214578" cy="1214446"/>
          </a:xfrm>
          <a:prstGeom prst="rect">
            <a:avLst/>
          </a:prstGeom>
          <a:noFill/>
        </p:spPr>
      </p:pic>
      <p:sp>
        <p:nvSpPr>
          <p:cNvPr id="23" name="Прямоугольник 22"/>
          <p:cNvSpPr/>
          <p:nvPr/>
        </p:nvSpPr>
        <p:spPr>
          <a:xfrm>
            <a:off x="1214414" y="6357958"/>
            <a:ext cx="2000263" cy="276999"/>
          </a:xfrm>
          <a:prstGeom prst="rect">
            <a:avLst/>
          </a:prstGeom>
        </p:spPr>
        <p:txBody>
          <a:bodyPr wrap="square">
            <a:spAutoFit/>
          </a:bodyPr>
          <a:lstStyle/>
          <a:p>
            <a:r>
              <a:rPr lang="ru-RU" sz="1200" b="1" dirty="0">
                <a:latin typeface="Constantia" pitchFamily="18" charset="0"/>
              </a:rPr>
              <a:t>на образование </a:t>
            </a:r>
            <a:endParaRPr lang="ru-RU" sz="1200" dirty="0"/>
          </a:p>
        </p:txBody>
      </p:sp>
      <p:sp>
        <p:nvSpPr>
          <p:cNvPr id="25" name="Прямоугольник 24"/>
          <p:cNvSpPr/>
          <p:nvPr/>
        </p:nvSpPr>
        <p:spPr>
          <a:xfrm>
            <a:off x="6072199" y="6286520"/>
            <a:ext cx="2286016" cy="369332"/>
          </a:xfrm>
          <a:prstGeom prst="rect">
            <a:avLst/>
          </a:prstGeom>
        </p:spPr>
        <p:txBody>
          <a:bodyPr wrap="square">
            <a:spAutoFit/>
          </a:bodyPr>
          <a:lstStyle/>
          <a:p>
            <a:pPr algn="ctr"/>
            <a:r>
              <a:rPr lang="ru-RU" sz="1200" b="1" dirty="0">
                <a:latin typeface="Constantia" pitchFamily="18" charset="0"/>
              </a:rPr>
              <a:t>на</a:t>
            </a:r>
            <a:r>
              <a:rPr lang="ru-RU" b="1" dirty="0">
                <a:latin typeface="Constantia" pitchFamily="18" charset="0"/>
              </a:rPr>
              <a:t> </a:t>
            </a:r>
            <a:r>
              <a:rPr lang="ru-RU" sz="1200" b="1" dirty="0">
                <a:latin typeface="Constantia" pitchFamily="18" charset="0"/>
              </a:rPr>
              <a:t>спорт</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Прямоугольник 9"/>
          <p:cNvSpPr>
            <a:spLocks noChangeArrowheads="1"/>
          </p:cNvSpPr>
          <p:nvPr/>
        </p:nvSpPr>
        <p:spPr bwMode="auto">
          <a:xfrm>
            <a:off x="1125677" y="2610148"/>
            <a:ext cx="474111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solidFill>
                  <a:schemeClr val="tx2"/>
                </a:solidFill>
                <a:latin typeface="Times New Roman" pitchFamily="18" charset="0"/>
                <a:cs typeface="Times New Roman" pitchFamily="18" charset="0"/>
              </a:rPr>
              <a:t>Дефицит бюджета   </a:t>
            </a:r>
          </a:p>
          <a:p>
            <a:pPr algn="ctr" eaLnBrk="1" hangingPunct="1"/>
            <a:r>
              <a:rPr lang="ru-RU" altLang="ru-RU" b="1" dirty="0">
                <a:solidFill>
                  <a:schemeClr val="tx2"/>
                </a:solidFill>
                <a:latin typeface="Times New Roman" pitchFamily="18" charset="0"/>
                <a:cs typeface="Times New Roman" pitchFamily="18" charset="0"/>
              </a:rPr>
              <a:t>(</a:t>
            </a:r>
            <a:r>
              <a:rPr lang="ru-RU" altLang="ru-RU" dirty="0">
                <a:solidFill>
                  <a:schemeClr val="tx2"/>
                </a:solidFill>
                <a:latin typeface="Times New Roman" pitchFamily="18" charset="0"/>
                <a:cs typeface="Times New Roman" pitchFamily="18" charset="0"/>
              </a:rPr>
              <a:t>превышение расходов бюджета над его доходами)</a:t>
            </a:r>
          </a:p>
        </p:txBody>
      </p:sp>
      <p:sp>
        <p:nvSpPr>
          <p:cNvPr id="9" name="Овал 8"/>
          <p:cNvSpPr/>
          <p:nvPr/>
        </p:nvSpPr>
        <p:spPr>
          <a:xfrm>
            <a:off x="1500186" y="826369"/>
            <a:ext cx="3571875" cy="1009103"/>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dirty="0"/>
              <a:t>РАСХОДЫ  &gt; ДОХОДЫ</a:t>
            </a:r>
          </a:p>
        </p:txBody>
      </p:sp>
      <p:sp>
        <p:nvSpPr>
          <p:cNvPr id="13" name="Стрелка вниз 12"/>
          <p:cNvSpPr/>
          <p:nvPr/>
        </p:nvSpPr>
        <p:spPr>
          <a:xfrm>
            <a:off x="3154042" y="1988840"/>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1273" name="Picture 2" descr="Картинки по запросу фото дефицит бюдже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2214" y="961214"/>
            <a:ext cx="2744821" cy="181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Скругленный прямоугольник 14"/>
          <p:cNvSpPr/>
          <p:nvPr/>
        </p:nvSpPr>
        <p:spPr>
          <a:xfrm>
            <a:off x="1259632" y="4429125"/>
            <a:ext cx="4241056" cy="180818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solidFill>
                  <a:schemeClr val="tx2"/>
                </a:solidFill>
                <a:latin typeface="Times New Roman" pitchFamily="18" charset="0"/>
                <a:cs typeface="Times New Roman" pitchFamily="18" charset="0"/>
              </a:rPr>
              <a:t>При превышении расходов над доходами принимается решение об источниках покрытия дефицита, например использовать имеющиеся накопления (остатки на счетах) или привлекать кредиты</a:t>
            </a:r>
          </a:p>
        </p:txBody>
      </p:sp>
      <p:sp>
        <p:nvSpPr>
          <p:cNvPr id="16" name="Стрелка вниз 15"/>
          <p:cNvSpPr/>
          <p:nvPr/>
        </p:nvSpPr>
        <p:spPr>
          <a:xfrm>
            <a:off x="3154042" y="3643313"/>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276" name="AutoShape 6" descr="Картинки по запросу фото банков"/>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pic>
        <p:nvPicPr>
          <p:cNvPr id="11277" name="Picture 8" descr="http://rosregistr.ru/images/main15583086_0a2c4ee6e0ed3090b843cb580dde06a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822742"/>
            <a:ext cx="2376264" cy="219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927483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Овал 10"/>
          <p:cNvSpPr/>
          <p:nvPr/>
        </p:nvSpPr>
        <p:spPr>
          <a:xfrm>
            <a:off x="1125677" y="980728"/>
            <a:ext cx="3779837" cy="1071562"/>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dirty="0"/>
              <a:t>РАСХОДЫ </a:t>
            </a:r>
            <a:r>
              <a:rPr lang="ru-RU" sz="2000" b="1" dirty="0"/>
              <a:t> </a:t>
            </a:r>
            <a:r>
              <a:rPr lang="ru-RU" sz="3600" b="1" dirty="0"/>
              <a:t>&lt;</a:t>
            </a:r>
            <a:r>
              <a:rPr lang="ru-RU" b="1" dirty="0"/>
              <a:t>  ДОХОДЫ</a:t>
            </a:r>
          </a:p>
        </p:txBody>
      </p:sp>
      <p:sp>
        <p:nvSpPr>
          <p:cNvPr id="12295" name="Прямоугольник 9"/>
          <p:cNvSpPr>
            <a:spLocks noChangeArrowheads="1"/>
          </p:cNvSpPr>
          <p:nvPr/>
        </p:nvSpPr>
        <p:spPr bwMode="auto">
          <a:xfrm>
            <a:off x="1125677" y="2852936"/>
            <a:ext cx="409439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solidFill>
                  <a:schemeClr val="tx2"/>
                </a:solidFill>
                <a:latin typeface="Times New Roman" pitchFamily="18" charset="0"/>
                <a:cs typeface="Times New Roman" pitchFamily="18" charset="0"/>
              </a:rPr>
              <a:t>Профицит бюджета </a:t>
            </a:r>
          </a:p>
          <a:p>
            <a:pPr algn="ctr" eaLnBrk="1" hangingPunct="1"/>
            <a:r>
              <a:rPr lang="ru-RU" altLang="ru-RU" b="1" dirty="0">
                <a:solidFill>
                  <a:schemeClr val="tx2"/>
                </a:solidFill>
                <a:latin typeface="Times New Roman" pitchFamily="18" charset="0"/>
                <a:cs typeface="Times New Roman" pitchFamily="18" charset="0"/>
              </a:rPr>
              <a:t>(</a:t>
            </a:r>
            <a:r>
              <a:rPr lang="ru-RU" altLang="ru-RU" dirty="0">
                <a:solidFill>
                  <a:schemeClr val="tx2"/>
                </a:solidFill>
                <a:latin typeface="Times New Roman" pitchFamily="18" charset="0"/>
                <a:cs typeface="Times New Roman" pitchFamily="18" charset="0"/>
              </a:rPr>
              <a:t>превышение доходов бюджета над его расходами)</a:t>
            </a:r>
          </a:p>
        </p:txBody>
      </p:sp>
      <p:sp>
        <p:nvSpPr>
          <p:cNvPr id="10" name="Стрелка вниз 9"/>
          <p:cNvSpPr/>
          <p:nvPr/>
        </p:nvSpPr>
        <p:spPr>
          <a:xfrm>
            <a:off x="2789558" y="2143126"/>
            <a:ext cx="285750" cy="642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297" name="Picture 4" descr="Картинки по запросу фото профицит бюдже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980728"/>
            <a:ext cx="28956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Скругленный прямоугольник 13"/>
          <p:cNvSpPr/>
          <p:nvPr/>
        </p:nvSpPr>
        <p:spPr>
          <a:xfrm>
            <a:off x="1153078" y="4540449"/>
            <a:ext cx="4094395" cy="1450999"/>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solidFill>
                  <a:schemeClr val="tx2"/>
                </a:solidFill>
                <a:latin typeface="Times New Roman" pitchFamily="18" charset="0"/>
                <a:cs typeface="Times New Roman" pitchFamily="18" charset="0"/>
              </a:rPr>
              <a:t>При превышении доходов  над расходами принимается решение как их использовать, например погашать долг, накапливать резервы или  увеличить расходы  </a:t>
            </a:r>
          </a:p>
        </p:txBody>
      </p:sp>
      <p:sp>
        <p:nvSpPr>
          <p:cNvPr id="15" name="Стрелка вниз 14"/>
          <p:cNvSpPr/>
          <p:nvPr/>
        </p:nvSpPr>
        <p:spPr>
          <a:xfrm>
            <a:off x="2856422" y="3776861"/>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300" name="Picture 13" descr="Картинки по запросу фото поступление доходо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123654"/>
            <a:ext cx="2786062" cy="24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63428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Прямоугольник 9"/>
          <p:cNvSpPr>
            <a:spLocks noChangeArrowheads="1"/>
          </p:cNvSpPr>
          <p:nvPr/>
        </p:nvSpPr>
        <p:spPr bwMode="auto">
          <a:xfrm>
            <a:off x="1125677" y="1196752"/>
            <a:ext cx="416069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a:solidFill>
                  <a:schemeClr val="tx2"/>
                </a:solidFill>
                <a:latin typeface="Times New Roman" pitchFamily="18" charset="0"/>
                <a:cs typeface="Times New Roman" pitchFamily="18" charset="0"/>
              </a:rPr>
              <a:t>Муниципальный долг  - </a:t>
            </a:r>
            <a:r>
              <a:rPr lang="ru-RU" altLang="ru-RU" dirty="0">
                <a:solidFill>
                  <a:schemeClr val="tx2"/>
                </a:solidFill>
                <a:latin typeface="Times New Roman" pitchFamily="18" charset="0"/>
                <a:cs typeface="Times New Roman" pitchFamily="18" charset="0"/>
              </a:rPr>
              <a:t>обязательства, возникающие из муниципальных заимствований</a:t>
            </a:r>
          </a:p>
        </p:txBody>
      </p:sp>
      <p:pic>
        <p:nvPicPr>
          <p:cNvPr id="13319" name="Picture 9" descr="http://vfmgiu.ru/files/11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980728"/>
            <a:ext cx="2958603" cy="220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Прямоугольник 9"/>
          <p:cNvSpPr>
            <a:spLocks noChangeArrowheads="1"/>
          </p:cNvSpPr>
          <p:nvPr/>
        </p:nvSpPr>
        <p:spPr bwMode="auto">
          <a:xfrm>
            <a:off x="4499992" y="4071938"/>
            <a:ext cx="4429696"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a:solidFill>
                  <a:schemeClr val="tx2"/>
                </a:solidFill>
                <a:latin typeface="Times New Roman" pitchFamily="18" charset="0"/>
                <a:cs typeface="Times New Roman" pitchFamily="18" charset="0"/>
              </a:rPr>
              <a:t>Бюджетный процесс - </a:t>
            </a:r>
            <a:r>
              <a:rPr lang="ru-RU" altLang="ru-RU" dirty="0">
                <a:solidFill>
                  <a:schemeClr val="tx2"/>
                </a:solidFill>
                <a:latin typeface="Times New Roman" pitchFamily="18" charset="0"/>
                <a:cs typeface="Times New Roman" pitchFamily="18" charset="0"/>
              </a:rPr>
              <a:t>деятельность по подготовке проектов бюджетов, утверждению и исполнению бюджетов, контролю за их исполнением.</a:t>
            </a:r>
          </a:p>
        </p:txBody>
      </p:sp>
      <p:pic>
        <p:nvPicPr>
          <p:cNvPr id="13321" name="Picture 11" descr="http://www.fistech.ru/wp-content/uploads/2013/12/b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401219"/>
            <a:ext cx="2786062"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42951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p:cNvSpPr>
          <p:nvPr/>
        </p:nvSpPr>
        <p:spPr bwMode="auto">
          <a:xfrm>
            <a:off x="1171034" y="332656"/>
            <a:ext cx="7648401" cy="414362"/>
          </a:xfrm>
          <a:prstGeom prst="rect">
            <a:avLst/>
          </a:prstGeom>
          <a:noFill/>
          <a:ln w="9525">
            <a:noFill/>
            <a:miter lim="800000"/>
            <a:headEnd/>
            <a:tailEnd/>
          </a:ln>
        </p:spPr>
        <p:txBody>
          <a:bodyPr anchor="ctr"/>
          <a:lstStyle/>
          <a:p>
            <a:pPr algn="ctr">
              <a:lnSpc>
                <a:spcPct val="80000"/>
              </a:lnSpc>
              <a:defRPr/>
            </a:pPr>
            <a:r>
              <a:rPr lang="ru-RU" b="1" dirty="0">
                <a:solidFill>
                  <a:schemeClr val="accent1">
                    <a:lumMod val="75000"/>
                  </a:schemeClr>
                </a:solidFill>
              </a:rPr>
              <a:t>Составление проекта бюджета основывается на:</a:t>
            </a:r>
          </a:p>
        </p:txBody>
      </p:sp>
      <p:sp>
        <p:nvSpPr>
          <p:cNvPr id="74756" name="AutoShape 4"/>
          <p:cNvSpPr>
            <a:spLocks noChangeArrowheads="1"/>
          </p:cNvSpPr>
          <p:nvPr/>
        </p:nvSpPr>
        <p:spPr bwMode="auto">
          <a:xfrm rot="16039123">
            <a:off x="2266432" y="60086"/>
            <a:ext cx="5185820" cy="6440952"/>
          </a:xfrm>
          <a:prstGeom prst="verticalScroll">
            <a:avLst>
              <a:gd name="adj" fmla="val 12519"/>
            </a:avLst>
          </a:prstGeom>
          <a:blipFill dpi="0" rotWithShape="1">
            <a:blip r:embed="rId2"/>
            <a:srcRect/>
            <a:tile tx="0" ty="0" sx="100000" sy="100000" flip="none" algn="tl"/>
          </a:blipFill>
          <a:ln w="9525">
            <a:solidFill>
              <a:srgbClr val="993300"/>
            </a:solidFill>
            <a:round/>
            <a:headEnd/>
            <a:tailEnd/>
          </a:ln>
        </p:spPr>
        <p:txBody>
          <a:bodyPr rot="10800000"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altLang="ru-RU">
              <a:solidFill>
                <a:srgbClr val="FF3300"/>
              </a:solidFill>
              <a:latin typeface="Algerian" pitchFamily="82" charset="0"/>
            </a:endParaRPr>
          </a:p>
        </p:txBody>
      </p:sp>
      <p:sp>
        <p:nvSpPr>
          <p:cNvPr id="74757" name="Text Box 5"/>
          <p:cNvSpPr txBox="1">
            <a:spLocks noChangeArrowheads="1"/>
          </p:cNvSpPr>
          <p:nvPr/>
        </p:nvSpPr>
        <p:spPr bwMode="auto">
          <a:xfrm rot="-238128">
            <a:off x="3152399" y="1315956"/>
            <a:ext cx="3571875"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endParaRPr lang="ru-RU" altLang="ru-RU" i="1" dirty="0"/>
          </a:p>
          <a:p>
            <a:r>
              <a:rPr lang="ru-RU" altLang="ru-RU" i="1" dirty="0"/>
              <a:t>Бюджетном послании и Указах Президента Российской Федерации</a:t>
            </a:r>
          </a:p>
          <a:p>
            <a:pPr algn="just"/>
            <a:endParaRPr lang="ru-RU" altLang="ru-RU" i="1" dirty="0"/>
          </a:p>
          <a:p>
            <a:r>
              <a:rPr lang="ru-RU" altLang="ru-RU" i="1" dirty="0"/>
              <a:t>Прогнозе Социально-экономического развития Андреевского сельского поселения</a:t>
            </a:r>
          </a:p>
          <a:p>
            <a:pPr algn="just">
              <a:buFont typeface="Arial" charset="0"/>
              <a:buChar char="•"/>
            </a:pPr>
            <a:endParaRPr lang="ru-RU" altLang="ru-RU" i="1" dirty="0"/>
          </a:p>
          <a:p>
            <a:r>
              <a:rPr lang="ru-RU" altLang="ru-RU" i="1" dirty="0"/>
              <a:t>Основных направлениях бюджетной и налоговой политики</a:t>
            </a:r>
          </a:p>
          <a:p>
            <a:pPr algn="just"/>
            <a:endParaRPr lang="ru-RU" altLang="ru-RU" sz="1600" i="1" dirty="0"/>
          </a:p>
        </p:txBody>
      </p:sp>
    </p:spTree>
    <p:extLst>
      <p:ext uri="{BB962C8B-B14F-4D97-AF65-F5344CB8AC3E}">
        <p14:creationId xmlns:p14="http://schemas.microsoft.com/office/powerpoint/2010/main" val="12922699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fade">
                                      <p:cBhvr>
                                        <p:cTn id="7" dur="500"/>
                                        <p:tgtEl>
                                          <p:spTgt spid="74756"/>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74757"/>
                                        </p:tgtEl>
                                        <p:attrNameLst>
                                          <p:attrName>style.visibility</p:attrName>
                                        </p:attrNameLst>
                                      </p:cBhvr>
                                      <p:to>
                                        <p:strVal val="visible"/>
                                      </p:to>
                                    </p:set>
                                    <p:animEffect transition="in" filter="strips(downRight)">
                                      <p:cBhvr>
                                        <p:cTn id="11"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animBg="1"/>
      <p:bldP spid="7475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Solstice</Template>
  <TotalTime>4027</TotalTime>
  <Words>749</Words>
  <Application>Microsoft Office PowerPoint</Application>
  <PresentationFormat>Экран (4:3)</PresentationFormat>
  <Paragraphs>187</Paragraphs>
  <Slides>14</Slides>
  <Notes>9</Notes>
  <HiddenSlides>0</HiddenSlides>
  <MMClips>0</MMClips>
  <ScaleCrop>false</ScaleCrop>
  <HeadingPairs>
    <vt:vector size="8" baseType="variant">
      <vt:variant>
        <vt:lpstr>Использованные шрифты</vt:lpstr>
      </vt:variant>
      <vt:variant>
        <vt:i4>10</vt:i4>
      </vt:variant>
      <vt:variant>
        <vt:lpstr>Тема</vt:lpstr>
      </vt:variant>
      <vt:variant>
        <vt:i4>1</vt:i4>
      </vt:variant>
      <vt:variant>
        <vt:lpstr>Внедренные серверы OLE</vt:lpstr>
      </vt:variant>
      <vt:variant>
        <vt:i4>1</vt:i4>
      </vt:variant>
      <vt:variant>
        <vt:lpstr>Заголовки слайдов</vt:lpstr>
      </vt:variant>
      <vt:variant>
        <vt:i4>14</vt:i4>
      </vt:variant>
    </vt:vector>
  </HeadingPairs>
  <TitlesOfParts>
    <vt:vector size="26" baseType="lpstr">
      <vt:lpstr>Algerian</vt:lpstr>
      <vt:lpstr>Arial</vt:lpstr>
      <vt:lpstr>Calibri</vt:lpstr>
      <vt:lpstr>Constantia</vt:lpstr>
      <vt:lpstr>Corbel</vt:lpstr>
      <vt:lpstr>Garamond</vt:lpstr>
      <vt:lpstr>Gill Sans MT</vt:lpstr>
      <vt:lpstr>Times New Roman</vt:lpstr>
      <vt:lpstr>Verdana</vt:lpstr>
      <vt:lpstr>Wingdings 2</vt:lpstr>
      <vt:lpstr>Солнцестояние</vt:lpstr>
      <vt:lpstr>Worksheet</vt:lpstr>
      <vt:lpstr>О ПРОЕКТЕ БЮДЖЕТА САВДЯНСКОГО СЕЛЬСКОГО ПОСЕЛЕНИЯ ЗАВЕТИНСКОГО РАЙОНА НА 2021 ГОД И НА ПЛАНОВЫЙ ПЕРИОД 2022 И 2023 ГОДОВ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Кировская область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skutina</dc:creator>
  <cp:lastModifiedBy>Пользователь</cp:lastModifiedBy>
  <cp:revision>272</cp:revision>
  <dcterms:created xsi:type="dcterms:W3CDTF">2013-11-12T07:49:12Z</dcterms:created>
  <dcterms:modified xsi:type="dcterms:W3CDTF">2021-02-12T07:59:35Z</dcterms:modified>
</cp:coreProperties>
</file>